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67" r:id="rId3"/>
    <p:sldId id="269" r:id="rId4"/>
    <p:sldId id="274" r:id="rId5"/>
    <p:sldId id="271" r:id="rId6"/>
    <p:sldId id="280" r:id="rId7"/>
    <p:sldId id="272" r:id="rId8"/>
    <p:sldId id="275" r:id="rId9"/>
    <p:sldId id="281" r:id="rId10"/>
    <p:sldId id="282" r:id="rId11"/>
    <p:sldId id="277" r:id="rId12"/>
    <p:sldId id="276" r:id="rId13"/>
    <p:sldId id="273" r:id="rId14"/>
    <p:sldId id="278" r:id="rId15"/>
    <p:sldId id="279" r:id="rId16"/>
    <p:sldId id="270" r:id="rId17"/>
    <p:sldId id="283" r:id="rId18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57" autoAdjust="0"/>
    <p:restoredTop sz="95249" autoAdjust="0"/>
  </p:normalViewPr>
  <p:slideViewPr>
    <p:cSldViewPr snapToGrid="0">
      <p:cViewPr varScale="1">
        <p:scale>
          <a:sx n="87" d="100"/>
          <a:sy n="87" d="100"/>
        </p:scale>
        <p:origin x="7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D46AA4-525B-4A6E-9D35-010EF0092B05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6939F7AB-09E5-467C-BAA7-FBF976F5EBFC}">
      <dgm:prSet phldrT="[Text]"/>
      <dgm:spPr/>
      <dgm:t>
        <a:bodyPr rtlCol="0"/>
        <a:lstStyle/>
        <a:p>
          <a:pPr rtl="0"/>
          <a:r>
            <a:rPr lang="de-DE" noProof="0" dirty="0"/>
            <a:t>Nominativ</a:t>
          </a:r>
        </a:p>
      </dgm:t>
      <dgm:extLst>
        <a:ext uri="{E40237B7-FDA0-4F09-8148-C483321AD2D9}">
          <dgm14:cNvPr xmlns:dgm14="http://schemas.microsoft.com/office/drawing/2010/diagram" id="0" name="" title="Group A - Task 1"/>
        </a:ext>
      </dgm:extLst>
    </dgm:pt>
    <dgm:pt modelId="{56AD5051-D072-4F73-8B7F-44EDF0717926}" type="parTrans" cxnId="{9FD5E9B9-B5C0-440B-8D72-164D9236C435}">
      <dgm:prSet/>
      <dgm:spPr/>
      <dgm:t>
        <a:bodyPr rtlCol="0"/>
        <a:lstStyle/>
        <a:p>
          <a:pPr rtl="0"/>
          <a:endParaRPr lang="de-DE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1"/>
        </a:ext>
      </dgm:extLst>
    </dgm:pt>
    <dgm:pt modelId="{1E6B548D-51E8-404D-A070-49B5A2AB4EE7}" type="sibTrans" cxnId="{9FD5E9B9-B5C0-440B-8D72-164D9236C435}">
      <dgm:prSet/>
      <dgm:spPr/>
      <dgm:t>
        <a:bodyPr rtlCol="0"/>
        <a:lstStyle/>
        <a:p>
          <a:pPr rtl="0"/>
          <a:endParaRPr lang="en-US"/>
        </a:p>
      </dgm:t>
    </dgm:pt>
    <dgm:pt modelId="{1C5A8755-2FFC-4EC7-868A-935C02368183}">
      <dgm:prSet phldrT="[Text]"/>
      <dgm:spPr/>
      <dgm:t>
        <a:bodyPr rtlCol="0"/>
        <a:lstStyle/>
        <a:p>
          <a:pPr rtl="0"/>
          <a:r>
            <a:rPr lang="de-DE" noProof="0" dirty="0"/>
            <a:t>Akkusativ</a:t>
          </a:r>
        </a:p>
      </dgm:t>
      <dgm:extLst>
        <a:ext uri="{E40237B7-FDA0-4F09-8148-C483321AD2D9}">
          <dgm14:cNvPr xmlns:dgm14="http://schemas.microsoft.com/office/drawing/2010/diagram" id="0" name="" title="Group A - Task 2"/>
        </a:ext>
      </dgm:extLst>
    </dgm:pt>
    <dgm:pt modelId="{EE1B93C3-7F00-4B8C-9E74-C28DCB633462}" type="parTrans" cxnId="{E0C9669C-26F4-48EF-99C9-47434AC58364}">
      <dgm:prSet/>
      <dgm:spPr/>
      <dgm:t>
        <a:bodyPr rtlCol="0"/>
        <a:lstStyle/>
        <a:p>
          <a:pPr rtl="0"/>
          <a:endParaRPr lang="de-DE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2"/>
        </a:ext>
      </dgm:extLst>
    </dgm:pt>
    <dgm:pt modelId="{780E5391-A680-45C7-B17D-E634A338763A}" type="sibTrans" cxnId="{E0C9669C-26F4-48EF-99C9-47434AC58364}">
      <dgm:prSet/>
      <dgm:spPr/>
      <dgm:t>
        <a:bodyPr rtlCol="0"/>
        <a:lstStyle/>
        <a:p>
          <a:pPr rtl="0"/>
          <a:endParaRPr lang="en-US"/>
        </a:p>
      </dgm:t>
    </dgm:pt>
    <dgm:pt modelId="{3424415D-A506-4528-A875-275577C3D636}">
      <dgm:prSet phldrT="[Text]"/>
      <dgm:spPr/>
      <dgm:t>
        <a:bodyPr rtlCol="0"/>
        <a:lstStyle/>
        <a:p>
          <a:pPr rtl="0"/>
          <a:r>
            <a:rPr lang="de-DE" noProof="0" dirty="0"/>
            <a:t>Dativ</a:t>
          </a:r>
        </a:p>
      </dgm:t>
      <dgm:extLst>
        <a:ext uri="{E40237B7-FDA0-4F09-8148-C483321AD2D9}">
          <dgm14:cNvPr xmlns:dgm14="http://schemas.microsoft.com/office/drawing/2010/diagram" id="0" name="" title="Group A - Task 3"/>
        </a:ext>
      </dgm:extLst>
    </dgm:pt>
    <dgm:pt modelId="{5FDA453C-1C4A-47CC-BC6E-98D9740634AF}" type="parTrans" cxnId="{848D5712-20C4-4550-90EB-623031F20B5F}">
      <dgm:prSet/>
      <dgm:spPr/>
      <dgm:t>
        <a:bodyPr rtlCol="0"/>
        <a:lstStyle/>
        <a:p>
          <a:pPr rtl="0"/>
          <a:endParaRPr lang="de-DE" noProof="0" dirty="0"/>
        </a:p>
      </dgm:t>
      <dgm:extLst>
        <a:ext uri="{E40237B7-FDA0-4F09-8148-C483321AD2D9}">
          <dgm14:cNvPr xmlns:dgm14="http://schemas.microsoft.com/office/drawing/2010/diagram" id="0" name="" title="Line connected to Group A and Task 3"/>
        </a:ext>
      </dgm:extLst>
    </dgm:pt>
    <dgm:pt modelId="{498466F1-BB51-48A1-A25E-4E812D0348CD}" type="sibTrans" cxnId="{848D5712-20C4-4550-90EB-623031F20B5F}">
      <dgm:prSet/>
      <dgm:spPr/>
      <dgm:t>
        <a:bodyPr rtlCol="0"/>
        <a:lstStyle/>
        <a:p>
          <a:pPr rtl="0"/>
          <a:endParaRPr lang="en-US"/>
        </a:p>
      </dgm:t>
    </dgm:pt>
    <dgm:pt modelId="{B8C0B1C8-B2B9-400F-AABF-8485D682C9BA}">
      <dgm:prSet phldrT="[Text]"/>
      <dgm:spPr/>
      <dgm:t>
        <a:bodyPr rtlCol="0"/>
        <a:lstStyle/>
        <a:p>
          <a:pPr rtl="0"/>
          <a:r>
            <a:rPr lang="de-DE" noProof="0" dirty="0"/>
            <a:t>Personal-pronomen</a:t>
          </a:r>
        </a:p>
      </dgm:t>
      <dgm:extLst>
        <a:ext uri="{E40237B7-FDA0-4F09-8148-C483321AD2D9}">
          <dgm14:cNvPr xmlns:dgm14="http://schemas.microsoft.com/office/drawing/2010/diagram" id="0" name="" title="Group A, 3 tasks linked to it"/>
        </a:ext>
      </dgm:extLst>
    </dgm:pt>
    <dgm:pt modelId="{A7B7D98B-4FC8-4C20-A9CD-652C294217C8}" type="sib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51FDB88D-1894-4416-AA70-D9E2693B01FE}" type="parTrans" cxnId="{0E07CB7A-3EE5-4096-BD74-5BA3980334E4}">
      <dgm:prSet/>
      <dgm:spPr/>
      <dgm:t>
        <a:bodyPr rtlCol="0"/>
        <a:lstStyle/>
        <a:p>
          <a:pPr rtl="0"/>
          <a:endParaRPr lang="en-US"/>
        </a:p>
      </dgm:t>
    </dgm:pt>
    <dgm:pt modelId="{843A5684-D7CB-42F3-B88A-2496BD8411C7}" type="pres">
      <dgm:prSet presAssocID="{94D46AA4-525B-4A6E-9D35-010EF0092B05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9392B8-76D1-4A5C-AB86-5DE6B3524CE9}" type="pres">
      <dgm:prSet presAssocID="{B8C0B1C8-B2B9-400F-AABF-8485D682C9BA}" presName="centerShape" presStyleLbl="node0" presStyleIdx="0" presStyleCnt="1"/>
      <dgm:spPr/>
    </dgm:pt>
    <dgm:pt modelId="{B9B7DDC7-2E8F-4126-B340-CFACCA6FC990}" type="pres">
      <dgm:prSet presAssocID="{56AD5051-D072-4F73-8B7F-44EDF0717926}" presName="Name9" presStyleLbl="parChTrans1D2" presStyleIdx="0" presStyleCnt="3"/>
      <dgm:spPr/>
    </dgm:pt>
    <dgm:pt modelId="{AF5D57E6-B207-479F-85E3-D4246D055A32}" type="pres">
      <dgm:prSet presAssocID="{56AD5051-D072-4F73-8B7F-44EDF0717926}" presName="connTx" presStyleLbl="parChTrans1D2" presStyleIdx="0" presStyleCnt="3"/>
      <dgm:spPr/>
    </dgm:pt>
    <dgm:pt modelId="{CE9BA46E-22DD-49B7-9054-532344B08733}" type="pres">
      <dgm:prSet presAssocID="{6939F7AB-09E5-467C-BAA7-FBF976F5EBFC}" presName="node" presStyleLbl="node1" presStyleIdx="0" presStyleCnt="3">
        <dgm:presLayoutVars>
          <dgm:bulletEnabled val="1"/>
        </dgm:presLayoutVars>
      </dgm:prSet>
      <dgm:spPr/>
    </dgm:pt>
    <dgm:pt modelId="{CE89B881-432E-4854-BED0-3DF835649CEA}" type="pres">
      <dgm:prSet presAssocID="{EE1B93C3-7F00-4B8C-9E74-C28DCB633462}" presName="Name9" presStyleLbl="parChTrans1D2" presStyleIdx="1" presStyleCnt="3"/>
      <dgm:spPr/>
    </dgm:pt>
    <dgm:pt modelId="{DD109CFA-2D39-40CB-AFAF-6C45E5926F90}" type="pres">
      <dgm:prSet presAssocID="{EE1B93C3-7F00-4B8C-9E74-C28DCB633462}" presName="connTx" presStyleLbl="parChTrans1D2" presStyleIdx="1" presStyleCnt="3"/>
      <dgm:spPr/>
    </dgm:pt>
    <dgm:pt modelId="{6BF76865-717B-43A6-BB02-32B552F35CDD}" type="pres">
      <dgm:prSet presAssocID="{1C5A8755-2FFC-4EC7-868A-935C02368183}" presName="node" presStyleLbl="node1" presStyleIdx="1" presStyleCnt="3">
        <dgm:presLayoutVars>
          <dgm:bulletEnabled val="1"/>
        </dgm:presLayoutVars>
      </dgm:prSet>
      <dgm:spPr/>
    </dgm:pt>
    <dgm:pt modelId="{C32BA6B1-6F2B-4619-99B0-9D1DF20792BD}" type="pres">
      <dgm:prSet presAssocID="{5FDA453C-1C4A-47CC-BC6E-98D9740634AF}" presName="Name9" presStyleLbl="parChTrans1D2" presStyleIdx="2" presStyleCnt="3"/>
      <dgm:spPr/>
    </dgm:pt>
    <dgm:pt modelId="{56497F68-985F-4670-AF26-6DD4CAEB5DB4}" type="pres">
      <dgm:prSet presAssocID="{5FDA453C-1C4A-47CC-BC6E-98D9740634AF}" presName="connTx" presStyleLbl="parChTrans1D2" presStyleIdx="2" presStyleCnt="3"/>
      <dgm:spPr/>
    </dgm:pt>
    <dgm:pt modelId="{57BF1041-6235-4146-9B37-1A10286DB56A}" type="pres">
      <dgm:prSet presAssocID="{3424415D-A506-4528-A875-275577C3D636}" presName="node" presStyleLbl="node1" presStyleIdx="2" presStyleCnt="3">
        <dgm:presLayoutVars>
          <dgm:bulletEnabled val="1"/>
        </dgm:presLayoutVars>
      </dgm:prSet>
      <dgm:spPr/>
    </dgm:pt>
  </dgm:ptLst>
  <dgm:cxnLst>
    <dgm:cxn modelId="{848D5712-20C4-4550-90EB-623031F20B5F}" srcId="{B8C0B1C8-B2B9-400F-AABF-8485D682C9BA}" destId="{3424415D-A506-4528-A875-275577C3D636}" srcOrd="2" destOrd="0" parTransId="{5FDA453C-1C4A-47CC-BC6E-98D9740634AF}" sibTransId="{498466F1-BB51-48A1-A25E-4E812D0348CD}"/>
    <dgm:cxn modelId="{A58C062F-70B5-46BA-90FA-61D7ED21BBEE}" type="presOf" srcId="{EE1B93C3-7F00-4B8C-9E74-C28DCB633462}" destId="{DD109CFA-2D39-40CB-AFAF-6C45E5926F90}" srcOrd="1" destOrd="0" presId="urn:microsoft.com/office/officeart/2005/8/layout/radial1"/>
    <dgm:cxn modelId="{FCD2C02F-3E25-4D80-8E77-13887B6F7B35}" type="presOf" srcId="{3424415D-A506-4528-A875-275577C3D636}" destId="{57BF1041-6235-4146-9B37-1A10286DB56A}" srcOrd="0" destOrd="0" presId="urn:microsoft.com/office/officeart/2005/8/layout/radial1"/>
    <dgm:cxn modelId="{2B0C0132-2529-47B9-9BA2-431BA990898A}" type="presOf" srcId="{6939F7AB-09E5-467C-BAA7-FBF976F5EBFC}" destId="{CE9BA46E-22DD-49B7-9054-532344B08733}" srcOrd="0" destOrd="0" presId="urn:microsoft.com/office/officeart/2005/8/layout/radial1"/>
    <dgm:cxn modelId="{5893E364-0FF2-449A-B20E-66206913C69F}" type="presOf" srcId="{B8C0B1C8-B2B9-400F-AABF-8485D682C9BA}" destId="{479392B8-76D1-4A5C-AB86-5DE6B3524CE9}" srcOrd="0" destOrd="0" presId="urn:microsoft.com/office/officeart/2005/8/layout/radial1"/>
    <dgm:cxn modelId="{71C6A146-3D39-43A2-921D-793584BA7561}" type="presOf" srcId="{5FDA453C-1C4A-47CC-BC6E-98D9740634AF}" destId="{56497F68-985F-4670-AF26-6DD4CAEB5DB4}" srcOrd="1" destOrd="0" presId="urn:microsoft.com/office/officeart/2005/8/layout/radial1"/>
    <dgm:cxn modelId="{0E07CB7A-3EE5-4096-BD74-5BA3980334E4}" srcId="{94D46AA4-525B-4A6E-9D35-010EF0092B05}" destId="{B8C0B1C8-B2B9-400F-AABF-8485D682C9BA}" srcOrd="0" destOrd="0" parTransId="{51FDB88D-1894-4416-AA70-D9E2693B01FE}" sibTransId="{A7B7D98B-4FC8-4C20-A9CD-652C294217C8}"/>
    <dgm:cxn modelId="{59256581-6939-450A-AB49-B2E61828BFE2}" type="presOf" srcId="{56AD5051-D072-4F73-8B7F-44EDF0717926}" destId="{B9B7DDC7-2E8F-4126-B340-CFACCA6FC990}" srcOrd="0" destOrd="0" presId="urn:microsoft.com/office/officeart/2005/8/layout/radial1"/>
    <dgm:cxn modelId="{E0C9669C-26F4-48EF-99C9-47434AC58364}" srcId="{B8C0B1C8-B2B9-400F-AABF-8485D682C9BA}" destId="{1C5A8755-2FFC-4EC7-868A-935C02368183}" srcOrd="1" destOrd="0" parTransId="{EE1B93C3-7F00-4B8C-9E74-C28DCB633462}" sibTransId="{780E5391-A680-45C7-B17D-E634A338763A}"/>
    <dgm:cxn modelId="{E27B7BAA-FE20-4329-9E95-0460ED4459BA}" type="presOf" srcId="{94D46AA4-525B-4A6E-9D35-010EF0092B05}" destId="{843A5684-D7CB-42F3-B88A-2496BD8411C7}" srcOrd="0" destOrd="0" presId="urn:microsoft.com/office/officeart/2005/8/layout/radial1"/>
    <dgm:cxn modelId="{9FD5E9B9-B5C0-440B-8D72-164D9236C435}" srcId="{B8C0B1C8-B2B9-400F-AABF-8485D682C9BA}" destId="{6939F7AB-09E5-467C-BAA7-FBF976F5EBFC}" srcOrd="0" destOrd="0" parTransId="{56AD5051-D072-4F73-8B7F-44EDF0717926}" sibTransId="{1E6B548D-51E8-404D-A070-49B5A2AB4EE7}"/>
    <dgm:cxn modelId="{FF7E51BD-39D0-46FB-8C7C-DD18189DF34D}" type="presOf" srcId="{1C5A8755-2FFC-4EC7-868A-935C02368183}" destId="{6BF76865-717B-43A6-BB02-32B552F35CDD}" srcOrd="0" destOrd="0" presId="urn:microsoft.com/office/officeart/2005/8/layout/radial1"/>
    <dgm:cxn modelId="{CFC778CD-C82C-4EC0-9308-BDC3D360FC05}" type="presOf" srcId="{EE1B93C3-7F00-4B8C-9E74-C28DCB633462}" destId="{CE89B881-432E-4854-BED0-3DF835649CEA}" srcOrd="0" destOrd="0" presId="urn:microsoft.com/office/officeart/2005/8/layout/radial1"/>
    <dgm:cxn modelId="{989CA8E1-029F-4EEC-A89D-3258A76C83CB}" type="presOf" srcId="{5FDA453C-1C4A-47CC-BC6E-98D9740634AF}" destId="{C32BA6B1-6F2B-4619-99B0-9D1DF20792BD}" srcOrd="0" destOrd="0" presId="urn:microsoft.com/office/officeart/2005/8/layout/radial1"/>
    <dgm:cxn modelId="{B08426E8-4AC3-4DEE-8D6D-1E69F0C5CEB9}" type="presOf" srcId="{56AD5051-D072-4F73-8B7F-44EDF0717926}" destId="{AF5D57E6-B207-479F-85E3-D4246D055A32}" srcOrd="1" destOrd="0" presId="urn:microsoft.com/office/officeart/2005/8/layout/radial1"/>
    <dgm:cxn modelId="{0A362395-65AE-4F76-8496-D35155BF1D5A}" type="presParOf" srcId="{843A5684-D7CB-42F3-B88A-2496BD8411C7}" destId="{479392B8-76D1-4A5C-AB86-5DE6B3524CE9}" srcOrd="0" destOrd="0" presId="urn:microsoft.com/office/officeart/2005/8/layout/radial1"/>
    <dgm:cxn modelId="{1F69EF8F-F316-4C8B-9A26-83C46BBD3914}" type="presParOf" srcId="{843A5684-D7CB-42F3-B88A-2496BD8411C7}" destId="{B9B7DDC7-2E8F-4126-B340-CFACCA6FC990}" srcOrd="1" destOrd="0" presId="urn:microsoft.com/office/officeart/2005/8/layout/radial1"/>
    <dgm:cxn modelId="{4C1EB2D0-F05A-4B30-B1DE-61F8CEA8706F}" type="presParOf" srcId="{B9B7DDC7-2E8F-4126-B340-CFACCA6FC990}" destId="{AF5D57E6-B207-479F-85E3-D4246D055A32}" srcOrd="0" destOrd="0" presId="urn:microsoft.com/office/officeart/2005/8/layout/radial1"/>
    <dgm:cxn modelId="{D30D1DD5-808F-47C3-A5A5-CCF7001652C5}" type="presParOf" srcId="{843A5684-D7CB-42F3-B88A-2496BD8411C7}" destId="{CE9BA46E-22DD-49B7-9054-532344B08733}" srcOrd="2" destOrd="0" presId="urn:microsoft.com/office/officeart/2005/8/layout/radial1"/>
    <dgm:cxn modelId="{95B85490-C0AC-4D68-B855-7148467C16D2}" type="presParOf" srcId="{843A5684-D7CB-42F3-B88A-2496BD8411C7}" destId="{CE89B881-432E-4854-BED0-3DF835649CEA}" srcOrd="3" destOrd="0" presId="urn:microsoft.com/office/officeart/2005/8/layout/radial1"/>
    <dgm:cxn modelId="{67C89D9C-44EB-407C-A45E-A4B13C019DFB}" type="presParOf" srcId="{CE89B881-432E-4854-BED0-3DF835649CEA}" destId="{DD109CFA-2D39-40CB-AFAF-6C45E5926F90}" srcOrd="0" destOrd="0" presId="urn:microsoft.com/office/officeart/2005/8/layout/radial1"/>
    <dgm:cxn modelId="{5D8C1BB7-EF23-4BF4-BCD9-D37158466A32}" type="presParOf" srcId="{843A5684-D7CB-42F3-B88A-2496BD8411C7}" destId="{6BF76865-717B-43A6-BB02-32B552F35CDD}" srcOrd="4" destOrd="0" presId="urn:microsoft.com/office/officeart/2005/8/layout/radial1"/>
    <dgm:cxn modelId="{3DEACED0-AA07-4DBD-A938-7B314F3CE26F}" type="presParOf" srcId="{843A5684-D7CB-42F3-B88A-2496BD8411C7}" destId="{C32BA6B1-6F2B-4619-99B0-9D1DF20792BD}" srcOrd="5" destOrd="0" presId="urn:microsoft.com/office/officeart/2005/8/layout/radial1"/>
    <dgm:cxn modelId="{198815C9-62E6-445C-A563-750675B0324A}" type="presParOf" srcId="{C32BA6B1-6F2B-4619-99B0-9D1DF20792BD}" destId="{56497F68-985F-4670-AF26-6DD4CAEB5DB4}" srcOrd="0" destOrd="0" presId="urn:microsoft.com/office/officeart/2005/8/layout/radial1"/>
    <dgm:cxn modelId="{565DD34A-F165-421B-B542-4612D13BA4C2}" type="presParOf" srcId="{843A5684-D7CB-42F3-B88A-2496BD8411C7}" destId="{57BF1041-6235-4146-9B37-1A10286DB56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9392B8-76D1-4A5C-AB86-5DE6B3524CE9}">
      <dsp:nvSpPr>
        <dsp:cNvPr id="0" name=""/>
        <dsp:cNvSpPr/>
      </dsp:nvSpPr>
      <dsp:spPr>
        <a:xfrm>
          <a:off x="1525923" y="1824098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rtlCol="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noProof="0" dirty="0"/>
            <a:t>Personal-pronomen</a:t>
          </a:r>
        </a:p>
      </dsp:txBody>
      <dsp:txXfrm>
        <a:off x="1721809" y="2019984"/>
        <a:ext cx="945818" cy="945818"/>
      </dsp:txXfrm>
    </dsp:sp>
    <dsp:sp modelId="{B9B7DDC7-2E8F-4126-B340-CFACCA6FC990}">
      <dsp:nvSpPr>
        <dsp:cNvPr id="0" name=""/>
        <dsp:cNvSpPr/>
      </dsp:nvSpPr>
      <dsp:spPr>
        <a:xfrm rot="16200000">
          <a:off x="1992526" y="1594480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noProof="0" dirty="0"/>
        </a:p>
      </dsp:txBody>
      <dsp:txXfrm>
        <a:off x="2184608" y="1611796"/>
        <a:ext cx="20219" cy="20219"/>
      </dsp:txXfrm>
    </dsp:sp>
    <dsp:sp modelId="{CE9BA46E-22DD-49B7-9054-532344B08733}">
      <dsp:nvSpPr>
        <dsp:cNvPr id="0" name=""/>
        <dsp:cNvSpPr/>
      </dsp:nvSpPr>
      <dsp:spPr>
        <a:xfrm>
          <a:off x="1525923" y="82124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noProof="0" dirty="0"/>
            <a:t>Nominativ</a:t>
          </a:r>
        </a:p>
      </dsp:txBody>
      <dsp:txXfrm>
        <a:off x="1721809" y="278010"/>
        <a:ext cx="945818" cy="945818"/>
      </dsp:txXfrm>
    </dsp:sp>
    <dsp:sp modelId="{CE89B881-432E-4854-BED0-3DF835649CEA}">
      <dsp:nvSpPr>
        <dsp:cNvPr id="0" name=""/>
        <dsp:cNvSpPr/>
      </dsp:nvSpPr>
      <dsp:spPr>
        <a:xfrm rot="1800000">
          <a:off x="2746823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noProof="0" dirty="0"/>
        </a:p>
      </dsp:txBody>
      <dsp:txXfrm>
        <a:off x="2938905" y="2918277"/>
        <a:ext cx="20219" cy="20219"/>
      </dsp:txXfrm>
    </dsp:sp>
    <dsp:sp modelId="{6BF76865-717B-43A6-BB02-32B552F35CDD}">
      <dsp:nvSpPr>
        <dsp:cNvPr id="0" name=""/>
        <dsp:cNvSpPr/>
      </dsp:nvSpPr>
      <dsp:spPr>
        <a:xfrm>
          <a:off x="3034516" y="2695085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noProof="0" dirty="0"/>
            <a:t>Akkusativ</a:t>
          </a:r>
        </a:p>
      </dsp:txBody>
      <dsp:txXfrm>
        <a:off x="3230402" y="2890971"/>
        <a:ext cx="945818" cy="945818"/>
      </dsp:txXfrm>
    </dsp:sp>
    <dsp:sp modelId="{C32BA6B1-6F2B-4619-99B0-9D1DF20792BD}">
      <dsp:nvSpPr>
        <dsp:cNvPr id="0" name=""/>
        <dsp:cNvSpPr/>
      </dsp:nvSpPr>
      <dsp:spPr>
        <a:xfrm rot="9000000">
          <a:off x="1238230" y="2900961"/>
          <a:ext cx="404383" cy="54851"/>
        </a:xfrm>
        <a:custGeom>
          <a:avLst/>
          <a:gdLst/>
          <a:ahLst/>
          <a:cxnLst/>
          <a:rect l="0" t="0" r="0" b="0"/>
          <a:pathLst>
            <a:path>
              <a:moveTo>
                <a:pt x="0" y="27425"/>
              </a:moveTo>
              <a:lnTo>
                <a:pt x="404383" y="27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 noProof="0" dirty="0"/>
        </a:p>
      </dsp:txBody>
      <dsp:txXfrm rot="10800000">
        <a:off x="1430312" y="2918277"/>
        <a:ext cx="20219" cy="20219"/>
      </dsp:txXfrm>
    </dsp:sp>
    <dsp:sp modelId="{57BF1041-6235-4146-9B37-1A10286DB56A}">
      <dsp:nvSpPr>
        <dsp:cNvPr id="0" name=""/>
        <dsp:cNvSpPr/>
      </dsp:nvSpPr>
      <dsp:spPr>
        <a:xfrm>
          <a:off x="17329" y="2695085"/>
          <a:ext cx="1337590" cy="1337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rtlCol="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noProof="0" dirty="0"/>
            <a:t>Dativ</a:t>
          </a:r>
        </a:p>
      </dsp:txBody>
      <dsp:txXfrm>
        <a:off x="213215" y="2890971"/>
        <a:ext cx="945818" cy="945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70A1D92-FA35-4D05-8F5C-FE06809A98BF}" type="datetime1">
              <a:rPr lang="de-DE" smtClean="0"/>
              <a:t>28.01.2021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3:59:53.861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1 442,'0'-4,"0"-1,1 1,0-1,0 1,1 0,-1 0,1 0,0-1,0 2,0-1,0 0,1 0,0 1,-1-1,1 1,6-5,6-5,1 0,25-14,-19 13,10-8,3-3,2 1,0 2,2 1,42-15,-41 22,-20 5,0 2,1 1,0 0,0 2,32-3,61-5,18 0,-33 12,-41 1,-1-2,1-2,84-17,-53 2,0 3,1 5,143 2,-138 7,90 3,-38 21,-124-20,-1 1,0 0,32 12,-28-8,46 8,-60-13,-1-1,0 2,1 0,-1 0,0 1,-1 0,1 1,18 13,33 13,-50-27,0 0,-1 1,0 0,0 1,0 0,14 13,-13-8,2 0,-1-1,31 17,-30-20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29.38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250 1,'-22'-1,"-1"2,1 0,0 1,-41 10,58-10,0-1,-1 1,1 0,1 1,-1-1,0 1,0 0,1 0,0 0,0 1,0 0,0-1,0 1,1 1,-1-1,1 0,0 1,1 0,-1-1,1 1,0 0,0 1,0-1,1 0,-2 11,1 10,0 1,2 0,5 39,-5-64,1 0,-1 1,1-1,-1 0,1 0,0 0,0 1,0-1,0 0,0 0,1 0,-1-1,0 1,1 0,0 0,-1-1,5 4,-3-3,1 0,0 0,0 0,0-1,0 1,1-1,-1 0,9 1,4-1,1-1,-1 0,30-5,-44 5,5-2,-1 1,0-1,0 0,1 0,-2-1,1 0,0 0,-1-1,1 0,-1 0,0-1,0 1,-1-1,1 0,-1-1,0 1,-1-1,1 0,-1 0,0-1,-1 1,6-14,-6 11,0 0,0 0,-1 0,0 0,-1-1,0 1,-1 0,1-1,-2 1,1-1,-2 1,1-1,-1 1,0 0,-1 0,0 0,-7-13,0 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49.318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1 1,'1'18,"2"0,0 1,1-1,0 0,2-1,9 22,-5-13,12 50,4 93,-26-165,1-1,0 1,-1 0,1-1,1 0,-1 1,0-1,1 1,0-1,2 4,-3-7,-1 1,1-1,-1 1,1-1,-1 1,1-1,-1 0,1 1,0-1,-1 0,1 0,-1 1,1-1,0 0,-1 0,1 0,0 0,-1 0,1 0,0 0,-1 0,2 0,0-1,-1 1,1-1,0 0,-1 0,1 0,0 0,-1 0,0 0,1 0,-1-1,3-2,24-29,-14 16,26-26,-34 39,-1-1,1 1,0 0,0 0,0 1,0-1,1 2,-1-1,10-2,2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51.530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0 55,'1'8,"0"-1,0 1,0-1,1 1,0-1,1 1,-1-1,1 0,1 0,0 0,7 10,-3-5,1-2,0 1,1-1,0-1,19 15,-25-21,0-1,0 1,-1-1,1 0,0-1,1 1,-1 0,0-1,0 0,1 0,-1-1,0 1,1-1,-1 0,6 0,-7-1,0 1,0-1,-1 0,1 0,0 0,0 0,-1-1,1 1,-1-1,1 1,-1-1,0 0,1 0,-1 0,0 0,0-1,-1 1,1 0,0-1,-1 1,1-1,-1 0,1-3,25-75,-18 51,18-43,-18 54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53.228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179 1,'-13'16,"1"1,1 1,0 0,1 1,-13 35,8-17,-9 11,15-32,1 1,1-1,0 1,1 0,1 1,1-1,-5 33,4 17,5-67,0 0,0 0,0 0,0 0,0 1,0-1,0 0,1 0,-1 0,0 0,0 0,0 0,0 0,0 0,0 0,0 1,0-1,0 0,0 0,0 0,0 0,0 0,0 0,1 0,-1 0,0 0,0 0,0 0,0 0,0 0,0 0,0 0,0 0,1 0,-1 0,0 0,0 0,0 0,0 0,0 0,0 0,0 0,0 0,1 0,-1 0,0 0,0 0,0 0,0 0,0 0,0 0,0 0,0 0,0 0,1 0,-1 0,0-1,10-6,6-11,-10 10,0 0,0 1,1 0,-1 0,1 0,1 1,0 0,-1 1,2 0,-1 0,1 0,-1 1,1 0,0 1,1 0,-1 1,0 0,1 0,13 0,4 0,0 0,0-1,0-2,42-13,-48 11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54.848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1 228,'24'1,"0"2,0 1,41 11,-42-8,1-2,0 0,38 1,-61-6,1 0,0 0,0 0,0 0,0-1,-1 1,1-1,0 1,0-1,0 0,-1 0,1 0,-1 1,1-2,-1 1,1 0,-1 0,1 0,1-3,-1 1,0 0,0 0,0 0,-1-1,1 1,-1-1,0 1,0-1,1-5,0-8,-1-1,0 1,-3-26,1 26,0 4,1-1,-2 1,0 0,-7-25,4 22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56.662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2 1,'-2'119,"5"127,-3-244,0 0,0-1,0 1,0 0,0-1,1 1,-1 0,1-1,-1 1,1-1,0 1,0-1,-1 1,1-1,0 0,0 1,1-1,-1 0,1 2,0-3,-1 1,0-1,1 1,-1-1,0 1,1-1,-1 0,1 0,-1 0,0 0,1 0,-1 0,1 0,-1 0,1 0,-1-1,3 0,6-3,1-1,-1 0,-1-1,17-11,-10 5,0 4,0 0,1 1,0 1,0 0,18-2,49-18,-19 4,-35 14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58.292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1 344,'17'0,"2"-2,0 2,-1 1,1 0,-1 1,1 1,-1 1,0 1,28 10,-37-11,1 0,0 0,1-1,-1-1,16 3,-24-4,1-1,-1 0,1 0,-1 0,1 0,0 0,-1 0,1 0,-1-1,1 0,-1 1,1-1,-1 0,0 0,1 0,-1 0,0-1,0 1,0-1,0 1,0-1,0 0,0 0,-1 0,1 0,-1 0,1 0,1-2,2-14,-1 0,0 0,-1-1,-1 1,0 0,-2-1,-2-23,2 8,-1-82,0 71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1:00.114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2 1,'-2'95,"4"104,-2-197,0-1,0 1,0 0,1-1,-1 1,0 0,1-1,-1 1,1 0,-1-1,1 1,0-1,-1 1,1-1,0 1,0-1,0 1,0-1,1 0,-1 0,0 1,0-1,1 0,-1 0,1 0,-1-1,1 1,-1 0,1-1,-1 1,1 0,0-1,-1 0,1 1,0-1,-1 0,1 0,0 0,0 0,-1 0,4-1,6-2,0 0,0 0,-1-1,0-1,12-6,-13 7,64-39,19-9,-87 50,1 0,-1 0,0 1,1-1,0 1,-1 0,1 1,0 0,-1-1,1 2,0-1,-1 1,1-1,-1 2,1-1,9 4,1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1:01.826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0 387,'2'4,"-1"1,1 0,0-1,0 1,1-1,-1 1,1-1,0 0,0 0,0-1,8 7,9 14,13 12,-31-35,0 1,-1-1,1 1,0-1,0 1,0-1,0 0,1 0,-1 0,0 0,0-1,1 1,-1-1,0 1,4-1,-5 0,0 0,0-1,1 1,-1-1,0 1,0-1,0 1,0-1,0 0,0 1,0-1,0 0,-1 0,1 0,0 1,0-1,-1 0,1 0,0-2,12-25,-10 21,45-105,77-198,-114 282,-1 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3:59:56.437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1 341,'7'-2,"-1"1,1-1,0 0,0 0,-1-1,0 1,1-2,-1 1,9-7,8-3,68-36,175-85,-218 114,0 1,2 3,0 2,62-9,-80 18,-5-1,0 2,0 1,0 1,0 1,0 1,41 7,-39-2,194 31,-147-25,25 2,-90-13,1 2,0 0,-1 0,1 1,-1 0,0 1,0 1,0-1,-1 2,20 12,-2 3,-1 1,32 35,-33-33,29 20,-30-25,-7-5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03.863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1 494,'0'-6,"1"0,0 0,0 0,0 0,1 0,0 0,0 0,1 0,-1 0,1 1,1-1,-1 1,1 0,0 0,0 1,0-1,7-5,9-7,1 1,45-24,-25 15,-2 2,1 2,1 1,1 3,1 1,50-12,30-16,-88 29,1 2,55-13,30 6,66-15,-155 30,-1 1,1 1,0 2,45 4,-3-1,-53-2,0 2,0 0,-1 1,1 1,-1 1,1 0,-2 2,36 16,-19-5,117 62,25 17,-151-80,-1 2,36 32,-15-11,161 115,-130-92,-56-43,42 29,-42-36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08.326"/>
    </inkml:context>
    <inkml:brush xml:id="br0">
      <inkml:brushProperty name="width" value="0.1" units="cm"/>
      <inkml:brushProperty name="height" value="0.1" units="cm"/>
      <inkml:brushProperty name="color" value="#849398"/>
      <inkml:brushProperty name="ignorePressure" value="1"/>
    </inkml:brush>
  </inkml:definitions>
  <inkml:trace contextRef="#ctx0" brushRef="#br0">0 320,'1'-2,"-1"-1,1 1,0 0,0 0,0-1,0 1,0 0,0 0,0 0,1 0,-1 0,1 1,0-1,-1 0,1 1,0-1,0 1,4-3,38-20,58-32,-71 37,58-26,23 4,-79 26,0 1,1 1,0 2,59-11,7 10,1 5,117 6,-112 2,-79 0,1 1,-1 2,0 0,0 2,0 1,0 2,-2 0,46 23,-42-14,0 1,-1 2,-1 0,-1 2,33 36,-29-32,7 7,-28-22,-1-1,1-1,0 0,0 0,1-1,20 15,-5-1,-16-11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20.13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129 174,'10'268,"-4"-217,2 0,2-1,20 58,-18-68,10 72,-17-77,2 0,22 66,-14-63,-8-17,2 1,22 39,-31-61,0 1,0-1,0 0,1 1,-1-1,0 0,0 0,0 1,0-1,1 0,-1 1,0-1,0 0,1 0,-1 1,0-1,0 0,1 0,-1 0,0 1,1-1,-1 0,0 0,1 0,-1 0,0 0,1 0,-1 1,0-1,1 0,-1 0,0 0,1 0,-1 0,1-1,-1 1,6-13,-3-29,-3 38,-2-54,-3 0,-2 0,-25-96,7 38,22 104,-1-1,0 1,0 1,-2-1,-12-20,-8-19,9-1,13 38,0 0,-10-20,2 11,-2 0,-1 1,0 1,-1 1,-2 0,-22-20,36 35,-1-1,1 0,0 0,0 0,1 0,-1 0,2-1,-1 0,1 1,0-1,0 0,0 0,1 0,0-15,1 18,-1 0,1 0,0 0,1-1,-1 1,1 0,0 0,0 0,0 0,1 0,-1 0,1 0,0 0,0 1,0-1,0 1,1-1,0 1,0 0,-1 0,2 0,-1 0,0 1,1-1,-1 1,5-3,13-2,0 0,0 2,0 0,0 1,28-1,113 4,-104 2,21 2,108 19,-184-21,-1-1,0 1,0-1,0 1,0 0,1 0,-1 0,0 0,0 0,-1 0,1 0,0 1,0-1,-1 1,1 0,-1-1,1 1,-1 0,2 2,-1 0,0 0,-1 0,1 0,-1 1,0-1,0 1,0-1,-1 1,1 4,-1 6,-1-1,-1 0,0 1,-1-1,-5 16,-42 101,3-12,28-62,-48 168,60-198,-19 46,17-53,1 1,2 0,0 0,-4 27,5-1,4-21,-2-1,-1 0,-12 45,4-47,0-8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22.287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346 26,'0'-1,"0"0,-1 0,1-1,-1 1,1 0,-1 0,0 0,1 1,-1-1,0 0,0 0,1 0,-1 0,0 1,0-1,0 0,0 1,0-1,0 1,0-1,0 1,-1-1,1 1,0 0,0-1,0 1,-2 0,-38-5,37 5,-10 0,1 0,-1 1,1 0,-1 1,1 1,0 0,0 1,0 0,0 1,-22 12,27-13,1 1,0-1,0 1,1 0,0 1,-1-1,2 1,-1 1,1-1,0 1,0 0,1 0,0 0,0 0,0 1,1 0,1 0,-5 15,5-7,0 0,1 0,1 0,0 0,4 30,-3-40,1-1,-1 1,1-1,0 1,0-1,1 0,-1 0,1 0,1 0,-1 0,0-1,1 1,0-1,0 0,0 0,1-1,-1 1,1-1,9 5,1-1,-1 0,2-1,-1-1,1 0,0-1,0-1,25 2,-37-4,1-1,0 0,0 0,-1-1,1 1,-1-1,1 0,0 0,-1-1,0 0,1 1,-1-1,0-1,0 1,0-1,0 1,0-1,-1 0,1 0,-1-1,0 1,0-1,0 1,-1-1,1 0,-1 0,0-1,0 1,0 0,2-8,5-19,-2 0,-1 0,-1-1,-2 1,-1-1,-1 0,-5-36,4 66,-1-1,0 0,1 1,-1-1,0 1,-1-1,1 1,0 0,-1-1,0 1,1 0,-1 0,0 0,0 0,0 0,0 1,0-1,0 0,-1 1,1 0,-1-1,1 1,-1 0,1 0,-1 1,0-1,1 1,-1-1,-5 1,-11-2,1 1,-1 0,-25 4,19-1,-1-1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24.761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5 123,'1'85,"15"99,-8-133,2-1,2 0,23 59,-26-81,-6-19,1 1,-1-1,1 0,1 0,10 15,-15-23,0-1,0 0,0 1,1-1,-1 0,0 1,0-1,0 0,1 1,-1-1,0 0,1 0,-1 1,0-1,1 0,-1 0,0 0,1 0,-1 1,0-1,1 0,-1 0,0 0,1 0,-1 0,1 0,-1 0,0 0,1 0,0 0,3-11,-3-22,-9-17,-2 0,-2 1,-30-75,32 95,-14-28,18 45,0 0,1 0,1 0,0 0,1-1,-4-24,6 27,0-5,0 0,1 1,0-1,5-28,-4 39,0 0,0-1,1 1,0 0,0 0,0 1,0-1,0 0,1 1,0-1,0 1,0 0,0 0,0 0,1 0,-1 1,1-1,-1 1,1 0,0 0,5-2,25-8,1 1,0 1,1 2,0 1,1 3,45-2,-79 6,-1 0,1 0,-1 0,1 0,-1 1,1-1,-1 1,1-1,-1 1,0 0,1 0,-1 0,0 0,0 1,1-1,-1 0,0 1,0 0,-1-1,1 1,0 0,0 0,-1 0,1 0,-1 0,0 1,0-1,0 0,0 0,0 1,0-1,0 1,-1-1,1 1,-1-1,0 3,1 10,-2 0,1 0,-2 0,0-1,-4 16,3-19,-14 58,-4-2,-43 97,8-23,36-85,12-35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25.883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202 0,'-10'1,"1"-1,0 2,-1-1,1 1,0 1,0 0,0 0,1 0,-1 1,1 1,0-1,0 2,-10 7,12-9,1 1,-1 1,1-1,0 1,0 0,1 0,0 0,0 0,0 1,1 0,0 0,0 0,1 0,0 0,0 0,-2 15,4-10,-2 65,2-72,0 0,1 0,0 0,0 0,0 0,0-1,1 1,-1 0,1-1,1 1,-1-1,4 5,-4-6,1-1,0 0,0 0,0 0,1 0,-1 0,0-1,1 1,-1-1,1 0,0 0,-1 0,1-1,0 1,4-1,63-2,-48 1,-14 0,1 1,-1-1,0-1,0 0,0 0,0-1,16-7,-20 8,-1-1,0 0,1 0,-1 0,-1 0,1-1,0 0,-1 0,0 0,0 0,0 0,0-1,-1 1,1-1,2-7,-1 1,18-62,-20 68,-1-1,0 1,-1-1,1 1,-1-1,0 0,-1 1,1-1,-1 1,-3-12,3 15,-1 0,1 0,-1 0,1 0,-1 0,1 1,-1-1,0 0,0 1,0-1,0 1,0 0,0 0,0 0,0 0,-1 0,1 0,0 0,-1 1,1-1,-4 0,-7 0,-1 0,-21 0,23 1,-7 0,3 0,0 0,0 1,0 0,-18 5,16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28T14:00:28.060"/>
    </inkml:context>
    <inkml:brush xml:id="br0">
      <inkml:brushProperty name="width" value="0.2" units="cm"/>
      <inkml:brushProperty name="height" value="0.2" units="cm"/>
      <inkml:brushProperty name="color" value="#E71224"/>
      <inkml:brushProperty name="ignorePressure" value="1"/>
    </inkml:brush>
  </inkml:definitions>
  <inkml:trace contextRef="#ctx0" brushRef="#br0">125 151,'0'535,"-1"-518,-2-19,-3-29,5 28,-96-487,94 477,-1-2,1-1,-2-21,4 34,1 1,0-1,0 0,0 0,0 1,0-1,1 0,-1 1,1-1,0 0,0 1,0-1,0 1,0-1,0 1,1 0,-1-1,1 1,0 0,3-4,3 1,1 0,0 1,1 0,-1 0,1 1,-1 0,1 1,0 0,15-1,96 0,-105 3,13 0,-19-1,0 1,0 0,0 1,0 0,14 4,-22-5,1 1,0 1,-1-1,1 0,-1 1,1-1,-1 1,0-1,0 1,0 0,0 0,0 0,0 1,0-1,-1 0,1 1,-1-1,1 1,-1-1,0 1,0 0,0-1,0 6,2 7,0 0,-2 0,0 0,0 0,-2 1,0-1,0 0,-2 0,1 0,-7 18,-6 9,-2 0,-25 43,-12 28,46-96,-1 0,-17 23,15-23,-2 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422B619-E7ED-47F0-80AD-3A58B9E57042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15326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0473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319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8171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96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3256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0382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2274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012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1089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0380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39484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678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uppe 103" descr="Gruppe aus mehreren Blumen quer über die Unterkante der Folie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Freihandform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" name="Linie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" name="Freihandform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grpSp>
          <p:nvGrpSpPr>
            <p:cNvPr id="11" name="Gruppe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Freihand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de-DE" noProof="0" dirty="0"/>
              </a:p>
            </p:txBody>
          </p:sp>
          <p:sp>
            <p:nvSpPr>
              <p:cNvPr id="13" name="Freihand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  <p:sp>
          <p:nvSpPr>
            <p:cNvPr id="14" name="Freihandform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15" name="Freihandform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6" name="Freihandform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7" name="Freihandform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8" name="Freihandform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9" name="Freihandform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grpSp>
          <p:nvGrpSpPr>
            <p:cNvPr id="20" name="Gruppe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Freihand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22" name="Freihand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  <p:sp>
          <p:nvSpPr>
            <p:cNvPr id="23" name="Freihandform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4" name="Freihandform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5" name="Freihandform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6" name="Freihandform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7" name="Freihandform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8" name="Freihandform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9" name="Freihandform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0" name="Freihandform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1" name="Linie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2" name="Freihandform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3" name="Freihandform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4" name="Freihandform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5" name="Freihandform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6" name="Freihandform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7" name="Freihandform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8" name="Ellipse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sp>
          <p:nvSpPr>
            <p:cNvPr id="39" name="Ellipse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sp>
          <p:nvSpPr>
            <p:cNvPr id="40" name="Ellipse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grpSp>
          <p:nvGrpSpPr>
            <p:cNvPr id="41" name="Gruppe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Freihandform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43" name="Freihand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44" name="Freihand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45" name="Freihand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46" name="Freihand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de-DE" noProof="0" dirty="0"/>
              </a:p>
            </p:txBody>
          </p:sp>
        </p:grpSp>
        <p:sp>
          <p:nvSpPr>
            <p:cNvPr id="47" name="Freihandform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8" name="Freihandform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9" name="Freihandform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0" name="Freihandform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1" name="Freihandform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2" name="Ellipse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sp>
          <p:nvSpPr>
            <p:cNvPr id="53" name="Freihandform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4" name="Linie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5" name="Freihandform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grpSp>
          <p:nvGrpSpPr>
            <p:cNvPr id="56" name="Gruppe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Freihandform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de-DE" noProof="0" dirty="0"/>
              </a:p>
            </p:txBody>
          </p:sp>
          <p:sp>
            <p:nvSpPr>
              <p:cNvPr id="58" name="Freihandform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  <p:sp>
          <p:nvSpPr>
            <p:cNvPr id="59" name="Freihandform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60" name="Freihandform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1" name="Freihandform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2" name="Freihandform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3" name="Freihandform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4" name="Freihandform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grpSp>
          <p:nvGrpSpPr>
            <p:cNvPr id="65" name="Gruppe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Freihandform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7" name="Freihandform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  <p:sp>
          <p:nvSpPr>
            <p:cNvPr id="68" name="Freihandform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69" name="Freihandform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0" name="Freihandform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1" name="Freihandform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2" name="Freihandform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3" name="Freihandform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4" name="Freihandform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5" name="Freihandform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6" name="Linie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7" name="Freihandform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8" name="Freihandform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79" name="Freihandform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0" name="Freihandform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1" name="Freihandform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2" name="Freihandform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3" name="Ellipse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sp>
          <p:nvSpPr>
            <p:cNvPr id="84" name="Ellipse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sp>
          <p:nvSpPr>
            <p:cNvPr id="85" name="Ellipse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grpSp>
          <p:nvGrpSpPr>
            <p:cNvPr id="86" name="Gruppe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Freihandform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88" name="Freihand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89" name="Freihand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90" name="Freihand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91" name="Freihand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de-DE" noProof="0" dirty="0"/>
              </a:p>
            </p:txBody>
          </p:sp>
        </p:grpSp>
        <p:sp>
          <p:nvSpPr>
            <p:cNvPr id="92" name="Freihandform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3" name="Freihandform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4" name="Freihandform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5" name="Freihandform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6" name="Freihandform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97" name="Ellipse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grpSp>
          <p:nvGrpSpPr>
            <p:cNvPr id="98" name="Gruppe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Freihandform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100" name="Freihandform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101" name="Freihandform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102" name="Freihandform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de-DE" noProof="0" dirty="0"/>
              </a:p>
            </p:txBody>
          </p:sp>
          <p:sp>
            <p:nvSpPr>
              <p:cNvPr id="103" name="Freihandform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8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5EBEE9-6D8F-4E87-BA45-570E403D4925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2C664C-39D0-4587-8C3A-ACA88F17233F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9024FC-DC3C-43BB-B19C-E2A7D7FB37A7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ruppe 83" descr="Gruppe von Blumen auf der linken Seite der Folie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Freihandform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8" name="Ellipse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grpSp>
          <p:nvGrpSpPr>
            <p:cNvPr id="9" name="Gruppe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Freihandform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11" name="Freihandform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  <p:sp>
          <p:nvSpPr>
            <p:cNvPr id="12" name="Freihandform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4" name="Freihandform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5" name="Freihandform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6" name="Freihandform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7" name="Freihandform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8" name="Ellipse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9" name="Freihandform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20" name="Freihandform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sp>
          <p:nvSpPr>
            <p:cNvPr id="21" name="Freihandform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2" name="Freihandform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grpSp>
          <p:nvGrpSpPr>
            <p:cNvPr id="23" name="Gruppe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Freihandform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25" name="Linie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26" name="Freihandform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27" name="Freihandform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28" name="Freihandform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29" name="Ellipse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de-DE" noProof="0" dirty="0"/>
              </a:p>
            </p:txBody>
          </p:sp>
        </p:grpSp>
        <p:sp>
          <p:nvSpPr>
            <p:cNvPr id="30" name="Freihandform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1" name="Freihandform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sp>
          <p:nvSpPr>
            <p:cNvPr id="32" name="Freihandform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e-DE" noProof="0" dirty="0"/>
            </a:p>
          </p:txBody>
        </p:sp>
        <p:grpSp>
          <p:nvGrpSpPr>
            <p:cNvPr id="33" name="Gruppe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Freihandform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35" name="Freihandform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36" name="Freihandform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37" name="Freihandform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38" name="Freihandform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de-DE" noProof="0" dirty="0"/>
              </a:p>
            </p:txBody>
          </p:sp>
        </p:grpSp>
      </p:grpSp>
      <p:grpSp>
        <p:nvGrpSpPr>
          <p:cNvPr id="83" name="Gruppe 82" descr="Gruppe von Blumen auf der rechten Seite der Folie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Freihandform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0" name="Freihandform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1" name="Freihandform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43" name="Freihandform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4" name="Linie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5" name="Freihandform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de-DE" noProof="0" dirty="0"/>
            </a:p>
          </p:txBody>
        </p:sp>
        <p:sp>
          <p:nvSpPr>
            <p:cNvPr id="46" name="Freihandform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7" name="Freihandform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8" name="Freihandform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9" name="Freihandform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0" name="Freihandform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1" name="Freihandform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2" name="Linie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3" name="Freihandform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4" name="Freihandform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5" name="Freihandform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6" name="Freihandform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7" name="Freihandform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58" name="Freihandform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grpSp>
          <p:nvGrpSpPr>
            <p:cNvPr id="59" name="Gruppe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Freihandform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6" name="Freihandform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7" name="Freihandform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  <p:grpSp>
          <p:nvGrpSpPr>
            <p:cNvPr id="60" name="Gruppe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Freihandform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2" name="Freihandform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3" name="Freihandform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4" name="Ellipse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de-DE" noProof="0" dirty="0"/>
              </a:p>
            </p:txBody>
          </p: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E79F4D-1E70-4F68-B60E-BE45421B1F54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514077-AC8A-4431-ACF5-F4DBC76E60F7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D76935-9502-4DA2-A629-AD21FA589572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dirty="0"/>
              <a:t>Fußzeile hinzufügen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B49A7C-B82D-476D-A161-778E79767783}" type="datetime1">
              <a:rPr lang="de-DE" smtClean="0"/>
              <a:t>28.01.2021</a:t>
            </a:fld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ihand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" name="Lini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1" name="Freihand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2" name="Freihand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3" name="Freihand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4" name="Freihand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5" name="Freihand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6" name="Freihand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7" name="Freihand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de-DE" noProof="0" dirty="0" err="1"/>
              <a:t>Titelmasterfor-mat</a:t>
            </a:r>
            <a:r>
              <a:rPr lang="de-DE" noProof="0" dirty="0"/>
              <a:t>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F71FF2-86AB-49EC-B1CB-1BE4B17C255C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Freihandform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" name="Linie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1" name="Freihandform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2" name="Freihandform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3" name="Freihandform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4" name="Freihandform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5" name="Freihandform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6" name="Freihandform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7" name="Freihandform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de-DE" noProof="0" dirty="0" err="1"/>
              <a:t>Titelmasterfor-mat</a:t>
            </a:r>
            <a:r>
              <a:rPr lang="de-DE" noProof="0" dirty="0"/>
              <a:t> durch Klicken bearbeiten</a:t>
            </a:r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9B8658-E38B-449D-A7E2-D0F0B2BB7014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1653305" y="6400800"/>
            <a:ext cx="504000" cy="202416"/>
          </a:xfrm>
        </p:spPr>
        <p:txBody>
          <a:bodyPr rtlCol="0"/>
          <a:lstStyle/>
          <a:p>
            <a:pPr rtl="0"/>
            <a:fld id="{484FD59D-33F1-4A76-843D-E67207CAFE54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pe 62" descr="Einzelne Blume auf der rechten Seite der Folie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Freihandform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9" name="Linie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0" name="Freihandform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1" name="Freihandform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2" name="Freihandform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3" name="Freihandform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6" name="Freihandform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7" name="Freihandform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8" name="Freihandform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</p:grpSp>
      <p:grpSp>
        <p:nvGrpSpPr>
          <p:cNvPr id="62" name="Gruppe 61" descr="Gruppe von Blumen auf der linken Seite der Folie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Freihandform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0" name="Linie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1" name="Freihandform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2" name="Freihandform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3" name="Freihandform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4" name="Freihandform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5" name="Freihandform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6" name="Freihandform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7" name="Linie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8" name="Freihandform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19" name="Freihandform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0" name="Freihandform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1" name="Freihandform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2" name="Freihandform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3" name="Freihandform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4" name="Freihandform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5" name="Freihandform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6" name="Linie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27" name="Freihandform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grpSp>
          <p:nvGrpSpPr>
            <p:cNvPr id="28" name="Gruppe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Freihandform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30" name="Freihandform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</p:grpSp>
        <p:sp>
          <p:nvSpPr>
            <p:cNvPr id="31" name="Ellipse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2" name="Freihandform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3" name="Freihandform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4" name="Freihandform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5" name="Freihandform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6" name="Freihandform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37" name="Freihandform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4" name="Ellipse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sp>
          <p:nvSpPr>
            <p:cNvPr id="45" name="Freihandform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de-DE" noProof="0" dirty="0"/>
            </a:p>
          </p:txBody>
        </p:sp>
        <p:grpSp>
          <p:nvGrpSpPr>
            <p:cNvPr id="49" name="Gruppe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Freihandform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51" name="Linie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52" name="Freihandform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53" name="Freihandform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54" name="Freihandform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55" name="Ellipse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de-DE" noProof="0" dirty="0"/>
              </a:p>
            </p:txBody>
          </p:sp>
        </p:grpSp>
        <p:grpSp>
          <p:nvGrpSpPr>
            <p:cNvPr id="56" name="Gruppe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Freihandform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58" name="Freihandform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59" name="Freihandform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0" name="Freihandform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de-DE" noProof="0" dirty="0"/>
              </a:p>
            </p:txBody>
          </p:sp>
          <p:sp>
            <p:nvSpPr>
              <p:cNvPr id="61" name="Freihandform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de-DE" noProof="0" dirty="0"/>
              </a:p>
            </p:txBody>
          </p:sp>
        </p:grp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 dirty="0"/>
              <a:t>Fußzeile hinzufügen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2051D2F7-A6E2-4E27-B54F-59B97C1EC029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653305" y="6400800"/>
            <a:ext cx="504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customXml" Target="../ink/ink6.xml"/><Relationship Id="rId18" Type="http://schemas.openxmlformats.org/officeDocument/2006/relationships/image" Target="../media/image8.png"/><Relationship Id="rId26" Type="http://schemas.openxmlformats.org/officeDocument/2006/relationships/image" Target="../media/image12.png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16.png"/><Relationship Id="rId7" Type="http://schemas.openxmlformats.org/officeDocument/2006/relationships/customXml" Target="../ink/ink3.xml"/><Relationship Id="rId12" Type="http://schemas.openxmlformats.org/officeDocument/2006/relationships/image" Target="../media/image5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29" Type="http://schemas.openxmlformats.org/officeDocument/2006/relationships/customXml" Target="../ink/ink1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11" Type="http://schemas.openxmlformats.org/officeDocument/2006/relationships/customXml" Target="../ink/ink5.xml"/><Relationship Id="rId24" Type="http://schemas.openxmlformats.org/officeDocument/2006/relationships/image" Target="../media/image11.png"/><Relationship Id="rId32" Type="http://schemas.openxmlformats.org/officeDocument/2006/relationships/image" Target="../media/image15.png"/><Relationship Id="rId37" Type="http://schemas.openxmlformats.org/officeDocument/2006/relationships/customXml" Target="../ink/ink18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3.png"/><Relationship Id="rId36" Type="http://schemas.openxmlformats.org/officeDocument/2006/relationships/image" Target="../media/image17.png"/><Relationship Id="rId10" Type="http://schemas.openxmlformats.org/officeDocument/2006/relationships/image" Target="../media/image4.png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" Type="http://schemas.openxmlformats.org/officeDocument/2006/relationships/image" Target="../media/image1.png"/><Relationship Id="rId9" Type="http://schemas.openxmlformats.org/officeDocument/2006/relationships/customXml" Target="../ink/ink4.xml"/><Relationship Id="rId14" Type="http://schemas.openxmlformats.org/officeDocument/2006/relationships/image" Target="../media/image6.png"/><Relationship Id="rId22" Type="http://schemas.openxmlformats.org/officeDocument/2006/relationships/image" Target="../media/image10.png"/><Relationship Id="rId27" Type="http://schemas.openxmlformats.org/officeDocument/2006/relationships/customXml" Target="../ink/ink13.xml"/><Relationship Id="rId30" Type="http://schemas.openxmlformats.org/officeDocument/2006/relationships/image" Target="../media/image14.png"/><Relationship Id="rId35" Type="http://schemas.openxmlformats.org/officeDocument/2006/relationships/customXml" Target="../ink/ink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de-DE" dirty="0"/>
              <a:t>Das Personalpronomen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de-DE" dirty="0"/>
              <a:t>Wann setzt man Sie – Ihnen – Ihr – Ihren ein</a:t>
            </a:r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7084759C-FAD7-4700-BBD2-9F3AB309F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i="1" dirty="0"/>
              <a:t>Welche Form hat das Pronomen? </a:t>
            </a:r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Akkusativ</a:t>
            </a:r>
            <a:r>
              <a:rPr lang="de-DE" b="1" i="1" dirty="0"/>
              <a:t> oder </a:t>
            </a:r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Dativ</a:t>
            </a:r>
            <a:endParaRPr lang="de-A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Untertitel 5">
            <a:extLst>
              <a:ext uri="{FF2B5EF4-FFF2-40B4-BE49-F238E27FC236}">
                <a16:creationId xmlns:a16="http://schemas.microsoft.com/office/drawing/2014/main" id="{FA5A1B64-089B-4A28-9971-0E8E31BD4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9" y="1900822"/>
            <a:ext cx="9415549" cy="4616355"/>
          </a:xfrm>
        </p:spPr>
        <p:txBody>
          <a:bodyPr>
            <a:normAutofit fontScale="62500" lnSpcReduction="20000"/>
          </a:bodyPr>
          <a:lstStyle/>
          <a:p>
            <a:pPr marL="45720" indent="0" algn="ctr">
              <a:buNone/>
            </a:pPr>
            <a:r>
              <a:rPr lang="de-DE" sz="2900" dirty="0">
                <a:highlight>
                  <a:srgbClr val="FFFF00"/>
                </a:highlight>
              </a:rPr>
              <a:t>Bsp.:	Wir holen </a:t>
            </a:r>
            <a:r>
              <a:rPr lang="de-DE" sz="2900" b="1" i="1" u="sng" dirty="0">
                <a:highlight>
                  <a:srgbClr val="FFFF00"/>
                </a:highlight>
              </a:rPr>
              <a:t>euch</a:t>
            </a:r>
            <a:r>
              <a:rPr lang="de-DE" sz="2900" dirty="0">
                <a:highlight>
                  <a:srgbClr val="FFFF00"/>
                </a:highlight>
              </a:rPr>
              <a:t> (ihr) vom Bahnhof ab.</a:t>
            </a:r>
          </a:p>
          <a:p>
            <a:pPr lvl="0"/>
            <a:r>
              <a:rPr lang="de-DE" sz="2900" dirty="0"/>
              <a:t>Wer hat _______ (du) gerade angerufen?</a:t>
            </a:r>
            <a:endParaRPr lang="de-AT" sz="2900" dirty="0"/>
          </a:p>
          <a:p>
            <a:pPr lvl="0"/>
            <a:r>
              <a:rPr lang="de-DE" sz="2900" dirty="0"/>
              <a:t>Ich möchte _______(Sie) für das Geschenk danken.</a:t>
            </a:r>
            <a:endParaRPr lang="de-AT" sz="2900" dirty="0"/>
          </a:p>
          <a:p>
            <a:pPr lvl="0"/>
            <a:r>
              <a:rPr lang="de-DE" sz="2900" dirty="0"/>
              <a:t>Ich kann _______(er) nicht vergessen. - Ich muss _______(er) sofort schreiben.</a:t>
            </a:r>
            <a:endParaRPr lang="de-AT" sz="2900" dirty="0"/>
          </a:p>
          <a:p>
            <a:pPr lvl="0"/>
            <a:r>
              <a:rPr lang="de-DE" sz="2900" dirty="0"/>
              <a:t>Ich bitte _______ (du), hilf _______ (ich) bei diesem Problem!</a:t>
            </a:r>
            <a:endParaRPr lang="de-AT" sz="2900" dirty="0"/>
          </a:p>
          <a:p>
            <a:pPr lvl="0"/>
            <a:r>
              <a:rPr lang="de-DE" sz="2900" dirty="0"/>
              <a:t>Gehört der Hund _______ (ihr)?</a:t>
            </a:r>
            <a:endParaRPr lang="de-AT" sz="2900" dirty="0"/>
          </a:p>
          <a:p>
            <a:pPr lvl="0"/>
            <a:r>
              <a:rPr lang="de-DE" sz="2900" dirty="0"/>
              <a:t>Ich möchte _______(sie/</a:t>
            </a:r>
            <a:r>
              <a:rPr lang="de-DE" sz="2900" dirty="0" err="1"/>
              <a:t>Sg</a:t>
            </a:r>
            <a:r>
              <a:rPr lang="de-DE" sz="2900" dirty="0"/>
              <a:t>.) die Wahrheit sagen.</a:t>
            </a:r>
            <a:endParaRPr lang="de-AT" sz="2900" dirty="0"/>
          </a:p>
          <a:p>
            <a:pPr lvl="0"/>
            <a:r>
              <a:rPr lang="de-DE" sz="2900" dirty="0"/>
              <a:t>Danke, dass du _______(ich) zu deiner Party eingeladen hast.</a:t>
            </a:r>
            <a:endParaRPr lang="de-AT" sz="2900" dirty="0"/>
          </a:p>
          <a:p>
            <a:pPr lvl="0"/>
            <a:r>
              <a:rPr lang="de-DE" sz="2900" dirty="0"/>
              <a:t>Schmeckt _______(ihr) indisches Essen? - Ja, es schmeckt _______(wir) gut.</a:t>
            </a:r>
            <a:endParaRPr lang="de-AT" sz="2900" dirty="0"/>
          </a:p>
          <a:p>
            <a:pPr lvl="0"/>
            <a:r>
              <a:rPr lang="de-DE" sz="2900" dirty="0"/>
              <a:t>Die Lehrerin hat _______(sie/Pl.) keine Hausübung gegeben.</a:t>
            </a:r>
            <a:endParaRPr lang="de-AT" sz="2900" dirty="0"/>
          </a:p>
          <a:p>
            <a:pPr lvl="0"/>
            <a:r>
              <a:rPr lang="de-DE" sz="2900" dirty="0"/>
              <a:t>Ich freue mich, _______(Sie) kennen zu lernen.</a:t>
            </a:r>
            <a:endParaRPr lang="de-AT" sz="2900" dirty="0"/>
          </a:p>
          <a:p>
            <a:pPr marL="4572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0398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A0BE4-D0FD-484C-97F7-C20E4ABB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349523"/>
            <a:ext cx="9144000" cy="681256"/>
          </a:xfrm>
        </p:spPr>
        <p:txBody>
          <a:bodyPr>
            <a:normAutofit/>
          </a:bodyPr>
          <a:lstStyle/>
          <a:p>
            <a:pPr algn="ctr"/>
            <a:r>
              <a:rPr lang="de-DE" b="1" i="1" dirty="0"/>
              <a:t> </a:t>
            </a:r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sie / Sie - ihnen /Ihnen</a:t>
            </a:r>
            <a:endParaRPr lang="de-AT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A1F8E-1DFA-40EC-92E0-2491EB27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46909"/>
            <a:ext cx="9432174" cy="5045438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Frau Schill, ich habe _______ schon lange nicht mehr 	gesehen. Wie geht es _______? </a:t>
            </a:r>
          </a:p>
          <a:p>
            <a:pPr marL="45720" indent="0" algn="just">
              <a:buNone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Die Kinder haben ihr Zimmer nicht aufgeräumt. Aber ich 	habe es _______ schon hundert Mal gesagt. </a:t>
            </a:r>
          </a:p>
          <a:p>
            <a:pPr marL="45720" indent="0" algn="just">
              <a:buNone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Kann ich _______ einmal alleine sprechen, Her Huber? </a:t>
            </a:r>
          </a:p>
          <a:p>
            <a:pPr marL="45720" indent="0" algn="just">
              <a:buNone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Kennen Sie meine Eltern? - Nein, ich kenne _______ noch 	nicht, aber ich würde _______ gerne kennen lernen. - 	Ich werde _______ _______ gleich vorstellen.  </a:t>
            </a:r>
          </a:p>
          <a:p>
            <a:pPr marL="45720" indent="0" algn="just">
              <a:buNone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Darf ich _______ an Ihr Versprechen erinnern! - Ich habe 	_______ nie etwas versprochen! </a:t>
            </a:r>
          </a:p>
          <a:p>
            <a:pPr marL="45720" indent="0" algn="just">
              <a:buNone/>
            </a:pPr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Das Geld ist für die Kinder. Geben Sie es _______ zu 	Hause!</a:t>
            </a:r>
            <a:endParaRPr lang="de-AT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18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A0BE4-D0FD-484C-97F7-C20E4ABB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41069"/>
            <a:ext cx="9144000" cy="706582"/>
          </a:xfrm>
        </p:spPr>
        <p:txBody>
          <a:bodyPr>
            <a:normAutofit/>
          </a:bodyPr>
          <a:lstStyle/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 ihr - sie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A1F8E-1DFA-40EC-92E0-2491EB27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658" y="1230284"/>
            <a:ext cx="10058399" cy="5386647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Du hast _______ einen Mantel gekauft. Gefällt er _______? - Ja, er gefällt _______, aber leider passt er _______ nicht. Das nächste Mal nehme ich _______ zum Einkaufen mit!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Wir möchten _______ im Krankenhaus besuchen. Wie geht es _______ heute?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Ich kaufe _______ den blauen Pullover. Diese Farbe steht _______ sehr gut.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Ich habe _______ bei der Arbeit geholfen.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Das hat _______ sehr glücklich gemacht.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Wann hast du _______ das letzte Mal gesehen.</a:t>
            </a:r>
            <a:endParaRPr lang="de-AT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0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A0BE4-D0FD-484C-97F7-C20E4ABB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4495" y="573609"/>
            <a:ext cx="9144000" cy="537536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mir - mich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A1F8E-1DFA-40EC-92E0-2491EB27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9" y="1496291"/>
            <a:ext cx="9664932" cy="5054138"/>
          </a:xfrm>
        </p:spPr>
        <p:txBody>
          <a:bodyPr>
            <a:normAutofit fontScale="92500" lnSpcReduction="20000"/>
          </a:bodyPr>
          <a:lstStyle/>
          <a:p>
            <a:pPr marL="560070" indent="-514350">
              <a:buAutoNum type="arabicPeriod"/>
            </a:pPr>
            <a:r>
              <a:rPr lang="de-DE" sz="2800" dirty="0"/>
              <a:t>Kaufst du _______ diese Tasche zum Geburtstag. </a:t>
            </a:r>
          </a:p>
          <a:p>
            <a:pPr marL="560070" indent="-514350">
              <a:buAutoNum type="arabicPeriod"/>
            </a:pPr>
            <a:r>
              <a:rPr lang="de-DE" sz="2800" dirty="0"/>
              <a:t>2. Dieses Bild gefällt _______ sehr. </a:t>
            </a:r>
          </a:p>
          <a:p>
            <a:pPr marL="45720" indent="0">
              <a:buNone/>
            </a:pPr>
            <a:r>
              <a:rPr lang="de-DE" sz="2800" dirty="0"/>
              <a:t>3. Warum hast du _______ nicht angerufen oder _______ 	geschrieben? </a:t>
            </a:r>
          </a:p>
          <a:p>
            <a:pPr marL="45720" indent="0">
              <a:buNone/>
            </a:pPr>
            <a:r>
              <a:rPr lang="de-DE" sz="2800" dirty="0"/>
              <a:t>4. Hilfst du _______ beim Abwaschen? </a:t>
            </a:r>
          </a:p>
          <a:p>
            <a:pPr marL="45720" indent="0">
              <a:buNone/>
            </a:pPr>
            <a:r>
              <a:rPr lang="de-DE" sz="2800" dirty="0"/>
              <a:t>5. Niemand versteht _______! </a:t>
            </a:r>
          </a:p>
          <a:p>
            <a:pPr marL="45720" indent="0">
              <a:buNone/>
            </a:pPr>
            <a:r>
              <a:rPr lang="de-DE" sz="2800" dirty="0"/>
              <a:t>6 Ich kann _______ denken, warum du _______ nicht magst. </a:t>
            </a:r>
          </a:p>
          <a:p>
            <a:pPr marL="45720" indent="0">
              <a:buNone/>
            </a:pPr>
            <a:r>
              <a:rPr lang="de-DE" sz="2800" dirty="0"/>
              <a:t>7. Ihr habt _______ eine große Freude gemacht. </a:t>
            </a:r>
          </a:p>
          <a:p>
            <a:pPr marL="45720" indent="0">
              <a:buNone/>
            </a:pPr>
            <a:r>
              <a:rPr lang="de-DE" sz="2800" dirty="0"/>
              <a:t>8. Dieses Wetter macht _______ müde. </a:t>
            </a:r>
          </a:p>
          <a:p>
            <a:pPr marL="45720" indent="0">
              <a:buNone/>
            </a:pPr>
            <a:r>
              <a:rPr lang="de-DE" sz="2800" dirty="0"/>
              <a:t>9. Endlich bist du wieder hier. Du hast _______ so gefehlt.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73817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A0BE4-D0FD-484C-97F7-C20E4ABB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5482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b="1" i="1" dirty="0"/>
              <a:t>dir - dich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A1F8E-1DFA-40EC-92E0-2491EB27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971" y="1446414"/>
            <a:ext cx="9748058" cy="52283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Wir möchten _______ für deine Hilfe danken.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Er hat _______ gestern in der Stadt gesehen.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Ich wünsche _______ alles Gute zum Geburtstag. 4. Ich sage es _______ zum letzten Mal.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Wo kann ich _______ treffen?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Silvia wollte _______ am Abend besuchen.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Geht es _______ schon wieder besser?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Er liebt _______ noch immer und kann _______ nicht vergessen. </a:t>
            </a:r>
          </a:p>
          <a:p>
            <a:pPr algn="just"/>
            <a:r>
              <a:rPr lang="de-DE" sz="2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Gehört dieses Auto _______?</a:t>
            </a:r>
            <a:endParaRPr lang="de-AT" sz="2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53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DA0BE4-D0FD-484C-97F7-C20E4ABBB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91527"/>
            <a:ext cx="9144000" cy="54825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de-DE" b="1" i="1" dirty="0"/>
              <a:t>ihm - ihn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A1F8E-1DFA-40EC-92E0-2491EB27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720" y="839779"/>
            <a:ext cx="10282844" cy="522831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2800" dirty="0"/>
              <a:t>1. Warum hat sie _______ nicht geheiratet? </a:t>
            </a:r>
          </a:p>
          <a:p>
            <a:pPr marL="45720" indent="0">
              <a:buNone/>
            </a:pPr>
            <a:r>
              <a:rPr lang="de-DE" sz="2800" dirty="0"/>
              <a:t>2. Er hat dir geschrieben. Wirst du _______ antworten? - Nein, ich schicke _______ den Brief zurück. Ich möchte _______ nicht lesen. </a:t>
            </a:r>
          </a:p>
          <a:p>
            <a:pPr marL="45720" indent="0">
              <a:buNone/>
            </a:pPr>
            <a:r>
              <a:rPr lang="de-DE" sz="2800" dirty="0"/>
              <a:t>3. Wie ist ihr neuer Freund? - Ich habe _______ gestern kennen gelernt und finde _______ sehr sympathisch.  </a:t>
            </a:r>
          </a:p>
          <a:p>
            <a:pPr marL="45720" indent="0">
              <a:buNone/>
            </a:pPr>
            <a:r>
              <a:rPr lang="de-DE" sz="2800" dirty="0"/>
              <a:t>4. Was macht ihr mit dem Hund während eures Urlaubs? - Wir nehmen _______ mit, es gefällt _______ sehr gut am Meer. </a:t>
            </a:r>
          </a:p>
          <a:p>
            <a:pPr marL="45720" indent="0">
              <a:buNone/>
            </a:pPr>
            <a:r>
              <a:rPr lang="de-DE" sz="2800" dirty="0"/>
              <a:t>5. Warum hast du _______ verlassen? Du fehlst _______ so sehr!  </a:t>
            </a:r>
          </a:p>
          <a:p>
            <a:pPr marL="45720" indent="0">
              <a:buNone/>
            </a:pPr>
            <a:r>
              <a:rPr lang="de-DE" sz="2800" dirty="0"/>
              <a:t>6. Ich kann _______ diesen Fehler nicht verzeihen.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98005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Das waren die wichtigsten Punkte zum PP</a:t>
            </a:r>
          </a:p>
        </p:txBody>
      </p:sp>
      <p:graphicFrame>
        <p:nvGraphicFramePr>
          <p:cNvPr id="5" name="Inhaltsplatzhalter 4" descr="Einfaches Radialdiagramm mit der Darstellung der Beziehung von drei Aufgaben um eine zentrale Gruppe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7902116"/>
              </p:ext>
            </p:extLst>
          </p:nvPr>
        </p:nvGraphicFramePr>
        <p:xfrm>
          <a:off x="6278563" y="1905000"/>
          <a:ext cx="4389437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523999" y="1904999"/>
            <a:ext cx="5392189" cy="4114801"/>
          </a:xfrm>
        </p:spPr>
        <p:txBody>
          <a:bodyPr rtlCol="0"/>
          <a:lstStyle/>
          <a:p>
            <a:pPr rtl="0"/>
            <a:r>
              <a:rPr lang="de-DE" dirty="0"/>
              <a:t>Einzelne Pronomen nach dem Verb</a:t>
            </a:r>
          </a:p>
          <a:p>
            <a:pPr rtl="0"/>
            <a:r>
              <a:rPr lang="de-DE" dirty="0"/>
              <a:t>Bei mehreren PP im Satz</a:t>
            </a:r>
          </a:p>
          <a:p>
            <a:pPr lvl="1"/>
            <a:r>
              <a:rPr lang="de-DE" dirty="0"/>
              <a:t>Nominativ vor Akkusativ vor Dativ </a:t>
            </a:r>
          </a:p>
          <a:p>
            <a:pPr rtl="0"/>
            <a:r>
              <a:rPr lang="de-DE" dirty="0"/>
              <a:t>Höfliche Form wird groß geschrieben</a:t>
            </a:r>
          </a:p>
          <a:p>
            <a:pPr rt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39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E7F70-0070-409F-A40D-868BB950DA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Vielen Dank!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2A37CA-1D76-483C-A13E-65D04E8CFE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Toi</a:t>
            </a:r>
            <a:r>
              <a:rPr lang="de-AT" dirty="0"/>
              <a:t>, </a:t>
            </a:r>
            <a:r>
              <a:rPr lang="de-AT" dirty="0" err="1"/>
              <a:t>toi</a:t>
            </a:r>
            <a:r>
              <a:rPr lang="de-AT" dirty="0"/>
              <a:t>, </a:t>
            </a:r>
            <a:r>
              <a:rPr lang="de-AT" dirty="0" err="1"/>
              <a:t>toi</a:t>
            </a:r>
            <a:r>
              <a:rPr lang="de-AT" dirty="0"/>
              <a:t> beim richtigen verwenden!</a:t>
            </a:r>
          </a:p>
        </p:txBody>
      </p:sp>
    </p:spTree>
    <p:extLst>
      <p:ext uri="{BB962C8B-B14F-4D97-AF65-F5344CB8AC3E}">
        <p14:creationId xmlns:p14="http://schemas.microsoft.com/office/powerpoint/2010/main" val="1909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Gut zu wissen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de-DE" dirty="0"/>
              <a:t>Das Personalpronomen verwendet man nur, wenn der Hörer sicher weiß, von wem oder wovon ich spreche.</a:t>
            </a:r>
          </a:p>
          <a:p>
            <a:r>
              <a:rPr lang="de-DE" dirty="0"/>
              <a:t>Das Pronomen bezieht sich immer auf Personen, nur in der 3. Person Singular und Plural können auch Tiere oder Sachen gemeint sein.</a:t>
            </a:r>
          </a:p>
          <a:p>
            <a:r>
              <a:rPr lang="de-DE" dirty="0"/>
              <a:t>Einzelne Pronomen (egal ob Nominativ,  Akkusativ oder Dativ) stehen direkt hinter dem markierten Verb.</a:t>
            </a:r>
          </a:p>
          <a:p>
            <a:r>
              <a:rPr lang="de-DE" dirty="0"/>
              <a:t>Gibt es in einem Satz mehrere Pronomen, so gilt die Regel: Nominativ vor Akkusativ vor Dativ.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116C43-FADA-4242-9843-41AF7BB96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A3C43D4-E701-4093-8238-9E73824A3B76}" type="datetime1">
              <a:rPr lang="de-DE" noProof="0" smtClean="0"/>
              <a:t>28.01.2021</a:t>
            </a:fld>
            <a:endParaRPr lang="de-DE" noProof="0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47026C-D54C-4DD3-B8EA-1FB012F88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/>
              <a:t>Christina Hauk</a:t>
            </a:r>
            <a:endParaRPr lang="de-DE" noProof="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158546-2661-4B94-A226-C733B627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84FD59D-33F1-4A76-843D-E67207CAFE54}" type="slidenum">
              <a:rPr lang="de-DE" noProof="0" smtClean="0"/>
              <a:t>2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de-DE" dirty="0"/>
              <a:t>Personalpronomen auf einem Blick</a:t>
            </a: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3038193"/>
              </p:ext>
            </p:extLst>
          </p:nvPr>
        </p:nvGraphicFramePr>
        <p:xfrm>
          <a:off x="1014154" y="2126284"/>
          <a:ext cx="10390908" cy="3787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0504">
                  <a:extLst>
                    <a:ext uri="{9D8B030D-6E8A-4147-A177-3AD203B41FA5}">
                      <a16:colId xmlns:a16="http://schemas.microsoft.com/office/drawing/2014/main" val="1761137958"/>
                    </a:ext>
                  </a:extLst>
                </a:gridCol>
                <a:gridCol w="1167904">
                  <a:extLst>
                    <a:ext uri="{9D8B030D-6E8A-4147-A177-3AD203B41FA5}">
                      <a16:colId xmlns:a16="http://schemas.microsoft.com/office/drawing/2014/main" val="3381607271"/>
                    </a:ext>
                  </a:extLst>
                </a:gridCol>
                <a:gridCol w="944628">
                  <a:extLst>
                    <a:ext uri="{9D8B030D-6E8A-4147-A177-3AD203B41FA5}">
                      <a16:colId xmlns:a16="http://schemas.microsoft.com/office/drawing/2014/main" val="541171268"/>
                    </a:ext>
                  </a:extLst>
                </a:gridCol>
                <a:gridCol w="927452">
                  <a:extLst>
                    <a:ext uri="{9D8B030D-6E8A-4147-A177-3AD203B41FA5}">
                      <a16:colId xmlns:a16="http://schemas.microsoft.com/office/drawing/2014/main" val="4233861330"/>
                    </a:ext>
                  </a:extLst>
                </a:gridCol>
                <a:gridCol w="927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134">
                  <a:extLst>
                    <a:ext uri="{9D8B030D-6E8A-4147-A177-3AD203B41FA5}">
                      <a16:colId xmlns:a16="http://schemas.microsoft.com/office/drawing/2014/main" val="1146265935"/>
                    </a:ext>
                  </a:extLst>
                </a:gridCol>
                <a:gridCol w="832459">
                  <a:extLst>
                    <a:ext uri="{9D8B030D-6E8A-4147-A177-3AD203B41FA5}">
                      <a16:colId xmlns:a16="http://schemas.microsoft.com/office/drawing/2014/main" val="4252269058"/>
                    </a:ext>
                  </a:extLst>
                </a:gridCol>
                <a:gridCol w="1029592">
                  <a:extLst>
                    <a:ext uri="{9D8B030D-6E8A-4147-A177-3AD203B41FA5}">
                      <a16:colId xmlns:a16="http://schemas.microsoft.com/office/drawing/2014/main" val="2260585450"/>
                    </a:ext>
                  </a:extLst>
                </a:gridCol>
              </a:tblGrid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Typ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Singular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Plural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Person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3.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3.f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3.n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2.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3.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Formel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Nominativ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du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wir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Genitiv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meiner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deiner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seiner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ihrer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seiner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unser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euer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ihrer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Ihrer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Dativ</a:t>
                      </a:r>
                    </a:p>
                    <a:p>
                      <a:pPr algn="ctr" rtl="0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mir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dir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uns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euch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ihnen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Ihnen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0069390"/>
                  </a:ext>
                </a:extLst>
              </a:tr>
              <a:tr h="626859"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Akkusativ</a:t>
                      </a:r>
                    </a:p>
                    <a:p>
                      <a:pPr algn="ctr" rtl="0"/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mich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dich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ihn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uns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euch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de-DE" dirty="0"/>
                        <a:t>Sie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725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65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92AD386E-F71B-4976-B061-1F030D0CF3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66409"/>
              </p:ext>
            </p:extLst>
          </p:nvPr>
        </p:nvGraphicFramePr>
        <p:xfrm>
          <a:off x="1091821" y="1767898"/>
          <a:ext cx="9386456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6614">
                  <a:extLst>
                    <a:ext uri="{9D8B030D-6E8A-4147-A177-3AD203B41FA5}">
                      <a16:colId xmlns:a16="http://schemas.microsoft.com/office/drawing/2014/main" val="2871359562"/>
                    </a:ext>
                  </a:extLst>
                </a:gridCol>
                <a:gridCol w="2346614">
                  <a:extLst>
                    <a:ext uri="{9D8B030D-6E8A-4147-A177-3AD203B41FA5}">
                      <a16:colId xmlns:a16="http://schemas.microsoft.com/office/drawing/2014/main" val="3838636460"/>
                    </a:ext>
                  </a:extLst>
                </a:gridCol>
                <a:gridCol w="506212">
                  <a:extLst>
                    <a:ext uri="{9D8B030D-6E8A-4147-A177-3AD203B41FA5}">
                      <a16:colId xmlns:a16="http://schemas.microsoft.com/office/drawing/2014/main" val="3769153974"/>
                    </a:ext>
                  </a:extLst>
                </a:gridCol>
                <a:gridCol w="589084">
                  <a:extLst>
                    <a:ext uri="{9D8B030D-6E8A-4147-A177-3AD203B41FA5}">
                      <a16:colId xmlns:a16="http://schemas.microsoft.com/office/drawing/2014/main" val="2718985784"/>
                    </a:ext>
                  </a:extLst>
                </a:gridCol>
                <a:gridCol w="453296">
                  <a:extLst>
                    <a:ext uri="{9D8B030D-6E8A-4147-A177-3AD203B41FA5}">
                      <a16:colId xmlns:a16="http://schemas.microsoft.com/office/drawing/2014/main" val="1480647000"/>
                    </a:ext>
                  </a:extLst>
                </a:gridCol>
                <a:gridCol w="1727196">
                  <a:extLst>
                    <a:ext uri="{9D8B030D-6E8A-4147-A177-3AD203B41FA5}">
                      <a16:colId xmlns:a16="http://schemas.microsoft.com/office/drawing/2014/main" val="2330798130"/>
                    </a:ext>
                  </a:extLst>
                </a:gridCol>
                <a:gridCol w="1417440">
                  <a:extLst>
                    <a:ext uri="{9D8B030D-6E8A-4147-A177-3AD203B41FA5}">
                      <a16:colId xmlns:a16="http://schemas.microsoft.com/office/drawing/2014/main" val="3820014173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Position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Position II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de-AT" dirty="0"/>
                        <a:t>Mittelteil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Satzende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0389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gibt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AT" b="1" dirty="0">
                          <a:solidFill>
                            <a:srgbClr val="00B050"/>
                          </a:solidFill>
                        </a:rPr>
                        <a:t>der Frau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die Blumen.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161635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gibt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ihr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sz="18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die Blumen.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3130193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kern="1200" dirty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gibt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AT" sz="1800" kern="12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der Frau.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536450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gibt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AT" sz="1800" kern="12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ihr.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14564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Der Mann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hat/hatte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der Frau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die Blumen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gegeben.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7538562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Der Mann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wird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ihr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die Blumen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geben.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885719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r>
                        <a:rPr lang="de-AT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hat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gegeben.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821168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>
                          <a:solidFill>
                            <a:srgbClr val="00B050"/>
                          </a:solidFill>
                        </a:rPr>
                        <a:t>ihr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die Blumen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gegeben?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093763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Wird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b="1" dirty="0"/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800" b="1" kern="120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sie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AT" sz="18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ihr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geben?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038524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B8DF80CB-63E6-47D6-9737-90650C72B075}"/>
              </a:ext>
            </a:extLst>
          </p:cNvPr>
          <p:cNvSpPr txBox="1"/>
          <p:nvPr/>
        </p:nvSpPr>
        <p:spPr>
          <a:xfrm>
            <a:off x="2881818" y="870438"/>
            <a:ext cx="6428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400" b="1" dirty="0">
                <a:solidFill>
                  <a:schemeClr val="accent6">
                    <a:lumMod val="75000"/>
                  </a:schemeClr>
                </a:solidFill>
              </a:rPr>
              <a:t>Satzsyntax – Die Wortstellung im Satz!!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01DDDAEF-A8EF-412A-B4BE-468A6F78BB96}"/>
                  </a:ext>
                </a:extLst>
              </p14:cNvPr>
              <p14:cNvContentPartPr/>
              <p14:nvPr/>
            </p14:nvContentPartPr>
            <p14:xfrm>
              <a:off x="6725783" y="2997028"/>
              <a:ext cx="995760" cy="15912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01DDDAEF-A8EF-412A-B4BE-468A6F78BB9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708143" y="2979388"/>
                <a:ext cx="103140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B93A7FA7-82A4-42A6-A181-0FD42AA8D9AB}"/>
                  </a:ext>
                </a:extLst>
              </p14:cNvPr>
              <p14:cNvContentPartPr/>
              <p14:nvPr/>
            </p14:nvContentPartPr>
            <p14:xfrm>
              <a:off x="7006943" y="3464308"/>
              <a:ext cx="660240" cy="12276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B93A7FA7-82A4-42A6-A181-0FD42AA8D9AB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89303" y="3446668"/>
                <a:ext cx="695880" cy="1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86ABDC7A-D0E4-4BFF-87F4-B3D41F4A68B8}"/>
                  </a:ext>
                </a:extLst>
              </p14:cNvPr>
              <p14:cNvContentPartPr/>
              <p14:nvPr/>
            </p14:nvContentPartPr>
            <p14:xfrm>
              <a:off x="6972023" y="4736908"/>
              <a:ext cx="904680" cy="24444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86ABDC7A-D0E4-4BFF-87F4-B3D41F4A68B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954383" y="4718908"/>
                <a:ext cx="940320" cy="28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0CEB25B3-74DC-409C-9256-855DC007BA00}"/>
                  </a:ext>
                </a:extLst>
              </p14:cNvPr>
              <p14:cNvContentPartPr/>
              <p14:nvPr/>
            </p14:nvContentPartPr>
            <p14:xfrm>
              <a:off x="6690503" y="5643748"/>
              <a:ext cx="658080" cy="15120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0CEB25B3-74DC-409C-9256-855DC007BA0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672503" y="5626108"/>
                <a:ext cx="69372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92D96BDC-3992-4F79-BEA4-68879C43AA9F}"/>
                  </a:ext>
                </a:extLst>
              </p14:cNvPr>
              <p14:cNvContentPartPr/>
              <p14:nvPr/>
            </p14:nvContentPartPr>
            <p14:xfrm>
              <a:off x="5246543" y="2873908"/>
              <a:ext cx="268560" cy="43128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92D96BDC-3992-4F79-BEA4-68879C43AA9F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10543" y="2838268"/>
                <a:ext cx="340200" cy="50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FBCB3136-68DB-4E62-B914-BB9375604B80}"/>
                  </a:ext>
                </a:extLst>
              </p14:cNvPr>
              <p14:cNvContentPartPr/>
              <p14:nvPr/>
            </p14:nvContentPartPr>
            <p14:xfrm>
              <a:off x="5291183" y="3481228"/>
              <a:ext cx="134640" cy="159120"/>
            </p14:xfrm>
          </p:contentPart>
        </mc:Choice>
        <mc:Fallback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FBCB3136-68DB-4E62-B914-BB9375604B8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255543" y="3445588"/>
                <a:ext cx="206280" cy="230760"/>
              </a:xfrm>
              <a:prstGeom prst="rect">
                <a:avLst/>
              </a:prstGeom>
            </p:spPr>
          </p:pic>
        </mc:Fallback>
      </mc:AlternateContent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B052ED94-671F-4D4E-A2F8-9EA87FD41F83}"/>
              </a:ext>
            </a:extLst>
          </p:cNvPr>
          <p:cNvGrpSpPr/>
          <p:nvPr/>
        </p:nvGrpSpPr>
        <p:grpSpPr>
          <a:xfrm>
            <a:off x="5378663" y="4659508"/>
            <a:ext cx="154800" cy="513000"/>
            <a:chOff x="5378663" y="4659508"/>
            <a:chExt cx="154800" cy="513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2376FB97-BF5D-41F8-BB61-2C9E5436EA29}"/>
                    </a:ext>
                  </a:extLst>
                </p14:cNvPr>
                <p14:cNvContentPartPr/>
                <p14:nvPr/>
              </p14:nvContentPartPr>
              <p14:xfrm>
                <a:off x="5378663" y="4659508"/>
                <a:ext cx="154800" cy="27252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2376FB97-BF5D-41F8-BB61-2C9E5436EA29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343023" y="4623508"/>
                  <a:ext cx="226440" cy="34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3932F108-9113-4A24-A9F6-2DA86F475956}"/>
                    </a:ext>
                  </a:extLst>
                </p14:cNvPr>
                <p14:cNvContentPartPr/>
                <p14:nvPr/>
              </p14:nvContentPartPr>
              <p14:xfrm>
                <a:off x="5387303" y="5046508"/>
                <a:ext cx="126720" cy="12600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3932F108-9113-4A24-A9F6-2DA86F475956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351303" y="5010508"/>
                  <a:ext cx="198360" cy="197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FE262E0F-E7FC-4446-85A0-97F34AED4F28}"/>
              </a:ext>
            </a:extLst>
          </p:cNvPr>
          <p:cNvGrpSpPr/>
          <p:nvPr/>
        </p:nvGrpSpPr>
        <p:grpSpPr>
          <a:xfrm>
            <a:off x="5415023" y="5555188"/>
            <a:ext cx="152640" cy="452520"/>
            <a:chOff x="5415023" y="5555188"/>
            <a:chExt cx="152640" cy="452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ED443872-E6DE-487B-A339-A44B4990D9FD}"/>
                    </a:ext>
                  </a:extLst>
                </p14:cNvPr>
                <p14:cNvContentPartPr/>
                <p14:nvPr/>
              </p14:nvContentPartPr>
              <p14:xfrm>
                <a:off x="5415023" y="5555188"/>
                <a:ext cx="152640" cy="25344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ED443872-E6DE-487B-A339-A44B4990D9F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379383" y="5519188"/>
                  <a:ext cx="224280" cy="32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9B0FEABC-F10A-4A31-A633-2D3EEA999621}"/>
                    </a:ext>
                  </a:extLst>
                </p14:cNvPr>
                <p14:cNvContentPartPr/>
                <p14:nvPr/>
              </p14:nvContentPartPr>
              <p14:xfrm>
                <a:off x="5422583" y="5890348"/>
                <a:ext cx="118440" cy="11736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9B0FEABC-F10A-4A31-A633-2D3EEA999621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5386583" y="5854348"/>
                  <a:ext cx="190080" cy="189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24" name="Freihand 23">
                <a:extLst>
                  <a:ext uri="{FF2B5EF4-FFF2-40B4-BE49-F238E27FC236}">
                    <a16:creationId xmlns:a16="http://schemas.microsoft.com/office/drawing/2014/main" id="{D2D75180-D0C9-45DC-B2A9-049B1BB35FA0}"/>
                  </a:ext>
                </a:extLst>
              </p14:cNvPr>
              <p14:cNvContentPartPr/>
              <p14:nvPr/>
            </p14:nvContentPartPr>
            <p14:xfrm>
              <a:off x="6664223" y="3033028"/>
              <a:ext cx="113760" cy="168120"/>
            </p14:xfrm>
          </p:contentPart>
        </mc:Choice>
        <mc:Fallback>
          <p:pic>
            <p:nvPicPr>
              <p:cNvPr id="24" name="Freihand 23">
                <a:extLst>
                  <a:ext uri="{FF2B5EF4-FFF2-40B4-BE49-F238E27FC236}">
                    <a16:creationId xmlns:a16="http://schemas.microsoft.com/office/drawing/2014/main" id="{D2D75180-D0C9-45DC-B2A9-049B1BB35FA0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646583" y="3015028"/>
                <a:ext cx="14940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25" name="Freihand 24">
                <a:extLst>
                  <a:ext uri="{FF2B5EF4-FFF2-40B4-BE49-F238E27FC236}">
                    <a16:creationId xmlns:a16="http://schemas.microsoft.com/office/drawing/2014/main" id="{90CF76CA-84D6-49CB-AB22-8C888AF8F00A}"/>
                  </a:ext>
                </a:extLst>
              </p14:cNvPr>
              <p14:cNvContentPartPr/>
              <p14:nvPr/>
            </p14:nvContentPartPr>
            <p14:xfrm>
              <a:off x="7648823" y="3057508"/>
              <a:ext cx="111240" cy="90000"/>
            </p14:xfrm>
          </p:contentPart>
        </mc:Choice>
        <mc:Fallback>
          <p:pic>
            <p:nvPicPr>
              <p:cNvPr id="25" name="Freihand 24">
                <a:extLst>
                  <a:ext uri="{FF2B5EF4-FFF2-40B4-BE49-F238E27FC236}">
                    <a16:creationId xmlns:a16="http://schemas.microsoft.com/office/drawing/2014/main" id="{90CF76CA-84D6-49CB-AB22-8C888AF8F00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630823" y="3039868"/>
                <a:ext cx="146880" cy="12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26" name="Freihand 25">
                <a:extLst>
                  <a:ext uri="{FF2B5EF4-FFF2-40B4-BE49-F238E27FC236}">
                    <a16:creationId xmlns:a16="http://schemas.microsoft.com/office/drawing/2014/main" id="{188A92B1-80FF-4B4F-91B7-B6F86F83495A}"/>
                  </a:ext>
                </a:extLst>
              </p14:cNvPr>
              <p14:cNvContentPartPr/>
              <p14:nvPr/>
            </p14:nvContentPartPr>
            <p14:xfrm>
              <a:off x="6951503" y="3481228"/>
              <a:ext cx="145440" cy="167760"/>
            </p14:xfrm>
          </p:contentPart>
        </mc:Choice>
        <mc:Fallback>
          <p:pic>
            <p:nvPicPr>
              <p:cNvPr id="26" name="Freihand 25">
                <a:extLst>
                  <a:ext uri="{FF2B5EF4-FFF2-40B4-BE49-F238E27FC236}">
                    <a16:creationId xmlns:a16="http://schemas.microsoft.com/office/drawing/2014/main" id="{188A92B1-80FF-4B4F-91B7-B6F86F83495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933503" y="3463228"/>
                <a:ext cx="18108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27" name="Freihand 26">
                <a:extLst>
                  <a:ext uri="{FF2B5EF4-FFF2-40B4-BE49-F238E27FC236}">
                    <a16:creationId xmlns:a16="http://schemas.microsoft.com/office/drawing/2014/main" id="{83856FE3-99AF-42CE-AD36-A89809DD7325}"/>
                  </a:ext>
                </a:extLst>
              </p14:cNvPr>
              <p14:cNvContentPartPr/>
              <p14:nvPr/>
            </p14:nvContentPartPr>
            <p14:xfrm>
              <a:off x="7595903" y="3478708"/>
              <a:ext cx="117360" cy="99000"/>
            </p14:xfrm>
          </p:contentPart>
        </mc:Choice>
        <mc:Fallback>
          <p:pic>
            <p:nvPicPr>
              <p:cNvPr id="27" name="Freihand 26">
                <a:extLst>
                  <a:ext uri="{FF2B5EF4-FFF2-40B4-BE49-F238E27FC236}">
                    <a16:creationId xmlns:a16="http://schemas.microsoft.com/office/drawing/2014/main" id="{83856FE3-99AF-42CE-AD36-A89809DD7325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578263" y="3460708"/>
                <a:ext cx="153000" cy="13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71CCB993-6095-4478-B8A9-60C648ED87A9}"/>
                  </a:ext>
                </a:extLst>
              </p14:cNvPr>
              <p14:cNvContentPartPr/>
              <p14:nvPr/>
            </p14:nvContentPartPr>
            <p14:xfrm>
              <a:off x="6980303" y="4782628"/>
              <a:ext cx="152640" cy="144720"/>
            </p14:xfrm>
          </p:contentPart>
        </mc:Choice>
        <mc:Fallback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71CCB993-6095-4478-B8A9-60C648ED87A9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962303" y="4764628"/>
                <a:ext cx="188280" cy="18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29" name="Freihand 28">
                <a:extLst>
                  <a:ext uri="{FF2B5EF4-FFF2-40B4-BE49-F238E27FC236}">
                    <a16:creationId xmlns:a16="http://schemas.microsoft.com/office/drawing/2014/main" id="{4757FEC1-0B71-43B4-B870-4EC59DB7E707}"/>
                  </a:ext>
                </a:extLst>
              </p14:cNvPr>
              <p14:cNvContentPartPr/>
              <p14:nvPr/>
            </p14:nvContentPartPr>
            <p14:xfrm>
              <a:off x="7763303" y="4834828"/>
              <a:ext cx="134280" cy="142920"/>
            </p14:xfrm>
          </p:contentPart>
        </mc:Choice>
        <mc:Fallback>
          <p:pic>
            <p:nvPicPr>
              <p:cNvPr id="29" name="Freihand 28">
                <a:extLst>
                  <a:ext uri="{FF2B5EF4-FFF2-40B4-BE49-F238E27FC236}">
                    <a16:creationId xmlns:a16="http://schemas.microsoft.com/office/drawing/2014/main" id="{4757FEC1-0B71-43B4-B870-4EC59DB7E707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7745663" y="4816828"/>
                <a:ext cx="16992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30" name="Freihand 29">
                <a:extLst>
                  <a:ext uri="{FF2B5EF4-FFF2-40B4-BE49-F238E27FC236}">
                    <a16:creationId xmlns:a16="http://schemas.microsoft.com/office/drawing/2014/main" id="{5202AE35-2CDE-47B5-A381-81796F2ABAEB}"/>
                  </a:ext>
                </a:extLst>
              </p14:cNvPr>
              <p14:cNvContentPartPr/>
              <p14:nvPr/>
            </p14:nvContentPartPr>
            <p14:xfrm>
              <a:off x="6663863" y="5653108"/>
              <a:ext cx="151560" cy="121680"/>
            </p14:xfrm>
          </p:contentPart>
        </mc:Choice>
        <mc:Fallback>
          <p:pic>
            <p:nvPicPr>
              <p:cNvPr id="30" name="Freihand 29">
                <a:extLst>
                  <a:ext uri="{FF2B5EF4-FFF2-40B4-BE49-F238E27FC236}">
                    <a16:creationId xmlns:a16="http://schemas.microsoft.com/office/drawing/2014/main" id="{5202AE35-2CDE-47B5-A381-81796F2ABAEB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645863" y="5635468"/>
                <a:ext cx="187200" cy="15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31" name="Freihand 30">
                <a:extLst>
                  <a:ext uri="{FF2B5EF4-FFF2-40B4-BE49-F238E27FC236}">
                    <a16:creationId xmlns:a16="http://schemas.microsoft.com/office/drawing/2014/main" id="{7812BF9F-471A-482D-B321-A603687B4423}"/>
                  </a:ext>
                </a:extLst>
              </p14:cNvPr>
              <p14:cNvContentPartPr/>
              <p14:nvPr/>
            </p14:nvContentPartPr>
            <p14:xfrm>
              <a:off x="7270823" y="5637268"/>
              <a:ext cx="128520" cy="187560"/>
            </p14:xfrm>
          </p:contentPart>
        </mc:Choice>
        <mc:Fallback>
          <p:pic>
            <p:nvPicPr>
              <p:cNvPr id="31" name="Freihand 30">
                <a:extLst>
                  <a:ext uri="{FF2B5EF4-FFF2-40B4-BE49-F238E27FC236}">
                    <a16:creationId xmlns:a16="http://schemas.microsoft.com/office/drawing/2014/main" id="{7812BF9F-471A-482D-B321-A603687B4423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252823" y="5619268"/>
                <a:ext cx="164160" cy="22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999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Persönliche vs. höfliche Anrede in Briefen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Persönlich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r>
              <a:rPr lang="de-DE" dirty="0"/>
              <a:t>Die vertraute Form</a:t>
            </a:r>
          </a:p>
          <a:p>
            <a:pPr lvl="1"/>
            <a:r>
              <a:rPr lang="de-DE" dirty="0"/>
              <a:t>Du/du</a:t>
            </a:r>
          </a:p>
          <a:p>
            <a:pPr lvl="1"/>
            <a:r>
              <a:rPr lang="de-DE" dirty="0"/>
              <a:t>Dein/dein</a:t>
            </a:r>
          </a:p>
          <a:p>
            <a:pPr lvl="1"/>
            <a:r>
              <a:rPr lang="de-DE" dirty="0"/>
              <a:t>Dich/dich</a:t>
            </a:r>
          </a:p>
          <a:p>
            <a:pPr lvl="1"/>
            <a:r>
              <a:rPr lang="de-DE" dirty="0"/>
              <a:t>Euer/euer</a:t>
            </a:r>
          </a:p>
          <a:p>
            <a:pPr lvl="1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r>
              <a:rPr lang="de-DE" dirty="0"/>
              <a:t>Formell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4"/>
          </p:nvPr>
        </p:nvSpPr>
        <p:spPr>
          <a:xfrm>
            <a:off x="6278879" y="2588106"/>
            <a:ext cx="5063197" cy="3431694"/>
          </a:xfrm>
        </p:spPr>
        <p:txBody>
          <a:bodyPr rtlCol="0"/>
          <a:lstStyle/>
          <a:p>
            <a:pPr rtl="0"/>
            <a:r>
              <a:rPr lang="de-DE" dirty="0"/>
              <a:t>Die höffliche Form</a:t>
            </a:r>
          </a:p>
          <a:p>
            <a:pPr lvl="1"/>
            <a:r>
              <a:rPr lang="de-DE" dirty="0"/>
              <a:t>Sie + Verb</a:t>
            </a:r>
          </a:p>
          <a:p>
            <a:pPr lvl="1"/>
            <a:r>
              <a:rPr lang="de-DE" dirty="0"/>
              <a:t>Ihnen + Verb</a:t>
            </a:r>
          </a:p>
          <a:p>
            <a:pPr lvl="1"/>
            <a:r>
              <a:rPr lang="de-DE" dirty="0"/>
              <a:t>Ihr &gt; Anliegen/Brief/Schreiben vom…</a:t>
            </a:r>
          </a:p>
          <a:p>
            <a:pPr lvl="1"/>
            <a:r>
              <a:rPr lang="de-DE" dirty="0"/>
              <a:t>Ihrer &gt; Tochter</a:t>
            </a:r>
          </a:p>
          <a:p>
            <a:pPr lvl="1"/>
            <a:r>
              <a:rPr lang="de-DE" dirty="0"/>
              <a:t>Ihren &gt; Kindern</a:t>
            </a:r>
          </a:p>
          <a:p>
            <a:pPr lvl="1"/>
            <a:r>
              <a:rPr lang="de-DE" dirty="0"/>
              <a:t>Ihrem &gt; Sohn/Kollegen/Mann/ ..</a:t>
            </a:r>
          </a:p>
        </p:txBody>
      </p:sp>
    </p:spTree>
    <p:extLst>
      <p:ext uri="{BB962C8B-B14F-4D97-AF65-F5344CB8AC3E}">
        <p14:creationId xmlns:p14="http://schemas.microsoft.com/office/powerpoint/2010/main" val="302942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6E4FA-1585-450B-9C80-BE7722F699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anchor="b">
            <a:normAutofit/>
          </a:bodyPr>
          <a:lstStyle/>
          <a:p>
            <a:r>
              <a:rPr lang="de-DE" b="1" dirty="0"/>
              <a:t>Nun zu den Übungen</a:t>
            </a:r>
            <a:endParaRPr lang="de-AT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7FB76ACA-CEED-41FF-B0B5-3263856C23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/>
          <a:lstStyle/>
          <a:p>
            <a:r>
              <a:rPr lang="en-US" dirty="0"/>
              <a:t>Viel Erfolg!</a:t>
            </a:r>
          </a:p>
        </p:txBody>
      </p:sp>
    </p:spTree>
    <p:extLst>
      <p:ext uri="{BB962C8B-B14F-4D97-AF65-F5344CB8AC3E}">
        <p14:creationId xmlns:p14="http://schemas.microsoft.com/office/powerpoint/2010/main" val="258828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894" y="316271"/>
            <a:ext cx="10302240" cy="1143000"/>
          </a:xfrm>
        </p:spPr>
        <p:txBody>
          <a:bodyPr rtlCol="0"/>
          <a:lstStyle/>
          <a:p>
            <a:pPr algn="ctr"/>
            <a:r>
              <a:rPr lang="de-DE" dirty="0"/>
              <a:t>Personalpronomen im </a:t>
            </a:r>
            <a:r>
              <a:rPr lang="de-DE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Nominativ</a:t>
            </a:r>
            <a:r>
              <a:rPr lang="de-DE" dirty="0"/>
              <a:t>: Welches passt?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F627994-6635-4C34-BE4A-5E8FC7E44EAB}"/>
              </a:ext>
            </a:extLst>
          </p:cNvPr>
          <p:cNvSpPr txBox="1"/>
          <p:nvPr/>
        </p:nvSpPr>
        <p:spPr>
          <a:xfrm>
            <a:off x="1562793" y="1592373"/>
            <a:ext cx="8794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Bsp.: 	Herr Keller, könnten </a:t>
            </a:r>
            <a:r>
              <a:rPr lang="de-DE" sz="2400" b="1" i="1" u="sng" dirty="0">
                <a:solidFill>
                  <a:schemeClr val="accent1">
                    <a:lumMod val="75000"/>
                  </a:schemeClr>
                </a:solidFill>
              </a:rPr>
              <a:t>Sie</a:t>
            </a:r>
            <a:r>
              <a:rPr lang="de-DE" sz="2400" i="1" dirty="0">
                <a:solidFill>
                  <a:schemeClr val="accent1">
                    <a:lumMod val="75000"/>
                  </a:schemeClr>
                </a:solidFill>
              </a:rPr>
              <a:t> mir bitte einmal helfen?</a:t>
            </a:r>
            <a:endParaRPr lang="de-AT" sz="24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CBB4E9E-9741-40D3-A85E-812D0FD56D72}"/>
              </a:ext>
            </a:extLst>
          </p:cNvPr>
          <p:cNvSpPr txBox="1"/>
          <p:nvPr/>
        </p:nvSpPr>
        <p:spPr>
          <a:xfrm>
            <a:off x="1762298" y="2593571"/>
            <a:ext cx="87948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Die Kinder sind nicht zu Hause. Wo sind _____ denn?</a:t>
            </a:r>
            <a:endParaRPr lang="de-AT" sz="2400" dirty="0"/>
          </a:p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Morgen gehe _____ mit meinen Freundinnen aus. _____ möchten uns amüsieren. Möchtet _____ auch mitkommen, Astrid und Renate?</a:t>
            </a:r>
            <a:endParaRPr lang="de-AT" sz="2400" dirty="0"/>
          </a:p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Wem gehört dieses Buch? _____ gehört mir.</a:t>
            </a:r>
            <a:endParaRPr lang="de-AT" sz="2400" dirty="0"/>
          </a:p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Meine Mutter arbeitet heute nicht. _____ ist krank.</a:t>
            </a:r>
            <a:endParaRPr lang="de-AT" sz="2400" dirty="0"/>
          </a:p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Weißt _____, wie spät es ist?</a:t>
            </a:r>
            <a:endParaRPr lang="de-AT" sz="2400" dirty="0"/>
          </a:p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Wo ist Peter? – Am Montag spielt _____ immer Tennis.</a:t>
            </a:r>
            <a:endParaRPr lang="de-AT" sz="2400" dirty="0"/>
          </a:p>
          <a:p>
            <a:pPr marL="342900" lvl="0" indent="-342900">
              <a:buFont typeface="+mj-lt"/>
              <a:buAutoNum type="arabicPeriod"/>
            </a:pPr>
            <a:r>
              <a:rPr lang="de-DE" sz="2400" dirty="0"/>
              <a:t>Kennen _____ meinen Mann, Frau Wernig?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5088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half" idx="2"/>
          </p:nvPr>
        </p:nvSpPr>
        <p:spPr>
          <a:xfrm>
            <a:off x="368530" y="498919"/>
            <a:ext cx="11103034" cy="631612"/>
          </a:xfrm>
        </p:spPr>
        <p:txBody>
          <a:bodyPr rtlCol="0">
            <a:normAutofit/>
          </a:bodyPr>
          <a:lstStyle/>
          <a:p>
            <a:pPr algn="ctr" rtl="0"/>
            <a:r>
              <a:rPr lang="de-DE" sz="2400" dirty="0"/>
              <a:t>Verbinden Sie und ergänzen Sie die PP - im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</a:rPr>
              <a:t>Akkusativ</a:t>
            </a:r>
            <a:endParaRPr lang="de-DE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7BCD1A78-0C4E-4EAF-ACF4-93CBE332AE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737702"/>
              </p:ext>
            </p:extLst>
          </p:nvPr>
        </p:nvGraphicFramePr>
        <p:xfrm>
          <a:off x="1136663" y="1924755"/>
          <a:ext cx="9407717" cy="4434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5868622" imgH="2716589" progId="Word.Document.12">
                  <p:embed/>
                </p:oleObj>
              </mc:Choice>
              <mc:Fallback>
                <p:oleObj name="Document" r:id="rId4" imgW="5868622" imgH="27165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6663" y="1924755"/>
                        <a:ext cx="9407717" cy="4434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D343B3F-3FFE-437A-9384-B2C8EA7D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Ersetzen Sie die Nomen durch die passenden Personalpronomen im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Dativ</a:t>
            </a:r>
            <a:r>
              <a:rPr lang="de-DE" dirty="0"/>
              <a:t>!</a:t>
            </a:r>
            <a:endParaRPr lang="de-AT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19A947-9F5C-464A-A097-00BEC234D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900822"/>
            <a:ext cx="9698182" cy="4616355"/>
          </a:xfrm>
        </p:spPr>
        <p:txBody>
          <a:bodyPr>
            <a:normAutofit/>
          </a:bodyPr>
          <a:lstStyle/>
          <a:p>
            <a:r>
              <a:rPr lang="de-DE" dirty="0"/>
              <a:t>Bsp.:	Schmeckt </a:t>
            </a:r>
            <a:r>
              <a:rPr lang="de-DE" i="1" dirty="0"/>
              <a:t>euch</a:t>
            </a:r>
            <a:r>
              <a:rPr lang="de-DE" dirty="0"/>
              <a:t> das Essen.	</a:t>
            </a:r>
            <a:r>
              <a:rPr lang="de-DE" u="sng" dirty="0"/>
              <a:t>Ja, es schmeckt </a:t>
            </a:r>
            <a:r>
              <a:rPr lang="de-DE" b="1" u="sng" dirty="0"/>
              <a:t>uns</a:t>
            </a:r>
            <a:r>
              <a:rPr lang="de-DE" u="sng" dirty="0"/>
              <a:t> (gut).</a:t>
            </a:r>
            <a:endParaRPr lang="de-AT" dirty="0"/>
          </a:p>
          <a:p>
            <a:pPr lvl="0"/>
            <a:r>
              <a:rPr lang="de-DE" dirty="0"/>
              <a:t>Antwortest du </a:t>
            </a:r>
            <a:r>
              <a:rPr lang="de-DE" i="1" dirty="0"/>
              <a:t>dem Lehrer</a:t>
            </a:r>
            <a:r>
              <a:rPr lang="de-DE" dirty="0"/>
              <a:t>?	</a:t>
            </a:r>
            <a:r>
              <a:rPr lang="de-DE" u="sng" dirty="0"/>
              <a:t>						</a:t>
            </a:r>
            <a:endParaRPr lang="de-AT" dirty="0"/>
          </a:p>
          <a:p>
            <a:pPr lvl="0"/>
            <a:r>
              <a:rPr lang="de-DE" dirty="0"/>
              <a:t>Hilfst du </a:t>
            </a:r>
            <a:r>
              <a:rPr lang="de-DE" i="1" dirty="0"/>
              <a:t>deinen Freunden</a:t>
            </a:r>
            <a:r>
              <a:rPr lang="de-DE" dirty="0"/>
              <a:t>?	</a:t>
            </a:r>
            <a:r>
              <a:rPr lang="de-DE" u="sng" dirty="0"/>
              <a:t>						</a:t>
            </a:r>
            <a:endParaRPr lang="de-AT" dirty="0"/>
          </a:p>
          <a:p>
            <a:pPr lvl="0"/>
            <a:r>
              <a:rPr lang="de-DE" dirty="0"/>
              <a:t>Gehört dieses Buch </a:t>
            </a:r>
            <a:r>
              <a:rPr lang="de-DE" i="1" dirty="0"/>
              <a:t>dir</a:t>
            </a:r>
            <a:r>
              <a:rPr lang="de-DE" dirty="0"/>
              <a:t>?	</a:t>
            </a:r>
            <a:r>
              <a:rPr lang="de-DE" u="sng" dirty="0"/>
              <a:t>						</a:t>
            </a:r>
            <a:endParaRPr lang="de-AT" dirty="0"/>
          </a:p>
          <a:p>
            <a:pPr lvl="0"/>
            <a:r>
              <a:rPr lang="de-DE" dirty="0"/>
              <a:t>Schickt ihr </a:t>
            </a:r>
            <a:r>
              <a:rPr lang="de-DE" i="1" dirty="0"/>
              <a:t>uns</a:t>
            </a:r>
            <a:r>
              <a:rPr lang="de-DE" dirty="0"/>
              <a:t> eine Ansichtskarte?	</a:t>
            </a:r>
            <a:r>
              <a:rPr lang="de-DE" u="sng" dirty="0"/>
              <a:t>					</a:t>
            </a:r>
            <a:endParaRPr lang="de-AT" dirty="0"/>
          </a:p>
          <a:p>
            <a:pPr lvl="0"/>
            <a:r>
              <a:rPr lang="de-DE" dirty="0"/>
              <a:t>Bitte sagen Sie das </a:t>
            </a:r>
            <a:r>
              <a:rPr lang="de-DE" i="1" dirty="0"/>
              <a:t>ihrer Frau</a:t>
            </a:r>
            <a:r>
              <a:rPr lang="de-DE" dirty="0"/>
              <a:t>!	</a:t>
            </a:r>
            <a:r>
              <a:rPr lang="de-DE" u="sng" dirty="0"/>
              <a:t>					</a:t>
            </a:r>
            <a:endParaRPr lang="de-AT" dirty="0"/>
          </a:p>
          <a:p>
            <a:pPr lvl="0"/>
            <a:r>
              <a:rPr lang="de-DE" dirty="0"/>
              <a:t>Gefällt </a:t>
            </a:r>
            <a:r>
              <a:rPr lang="de-DE" i="1" dirty="0"/>
              <a:t>euch</a:t>
            </a:r>
            <a:r>
              <a:rPr lang="de-DE" dirty="0"/>
              <a:t> dieser Film?	</a:t>
            </a:r>
            <a:r>
              <a:rPr lang="de-DE" u="sng" dirty="0"/>
              <a:t>						</a:t>
            </a:r>
            <a:endParaRPr lang="de-AT" dirty="0"/>
          </a:p>
          <a:p>
            <a:pPr lvl="0"/>
            <a:r>
              <a:rPr lang="de-DE" dirty="0"/>
              <a:t>Schreibst du </a:t>
            </a:r>
            <a:r>
              <a:rPr lang="de-DE" i="1" dirty="0"/>
              <a:t>mir</a:t>
            </a:r>
            <a:r>
              <a:rPr lang="de-DE" dirty="0"/>
              <a:t> bald?	</a:t>
            </a:r>
            <a:r>
              <a:rPr lang="de-DE" u="sng" dirty="0"/>
              <a:t>						</a:t>
            </a:r>
            <a:endParaRPr lang="de-AT" dirty="0"/>
          </a:p>
          <a:p>
            <a:pPr lvl="0"/>
            <a:r>
              <a:rPr lang="de-DE" dirty="0"/>
              <a:t>Schmeckt </a:t>
            </a:r>
            <a:r>
              <a:rPr lang="de-DE" i="1" dirty="0"/>
              <a:t>dem Mädchen</a:t>
            </a:r>
            <a:r>
              <a:rPr lang="de-DE" dirty="0"/>
              <a:t> das Eis?	</a:t>
            </a:r>
            <a:r>
              <a:rPr lang="de-DE" u="sng" dirty="0"/>
              <a:t>					</a:t>
            </a:r>
            <a:endParaRPr lang="de-AT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7784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LUMEN 16X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560_TF03098890.potx" id="{BFBBAFB9-4FBD-471C-99CA-45C592786B04}" vid="{FE9AE45B-82B5-49AA-85A4-37DD5313BAB7}"/>
    </a:ext>
  </a:extLst>
</a:theme>
</file>

<file path=ppt/theme/theme2.xml><?xml version="1.0" encoding="utf-8"?>
<a:theme xmlns:a="http://schemas.openxmlformats.org/drawingml/2006/main" name="Office-Design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1266</Words>
  <Application>Microsoft Office PowerPoint</Application>
  <PresentationFormat>Breitbild</PresentationFormat>
  <Paragraphs>223</Paragraphs>
  <Slides>17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Century Schoolbook</vt:lpstr>
      <vt:lpstr>BLUMEN 16X9</vt:lpstr>
      <vt:lpstr>Microsoft Word-Dokument</vt:lpstr>
      <vt:lpstr>Das Personalpronomen</vt:lpstr>
      <vt:lpstr>Gut zu wissen </vt:lpstr>
      <vt:lpstr>Personalpronomen auf einem Blick</vt:lpstr>
      <vt:lpstr>PowerPoint-Präsentation</vt:lpstr>
      <vt:lpstr>Persönliche vs. höfliche Anrede in Briefen</vt:lpstr>
      <vt:lpstr>Nun zu den Übungen</vt:lpstr>
      <vt:lpstr>Personalpronomen im Nominativ: Welches passt?</vt:lpstr>
      <vt:lpstr>PowerPoint-Präsentation</vt:lpstr>
      <vt:lpstr>Ersetzen Sie die Nomen durch die passenden Personalpronomen im Dativ!</vt:lpstr>
      <vt:lpstr>Welche Form hat das Pronomen? Akkusativ oder Dativ</vt:lpstr>
      <vt:lpstr> sie / Sie - ihnen /Ihnen</vt:lpstr>
      <vt:lpstr> ihr - sie</vt:lpstr>
      <vt:lpstr>mir - mich</vt:lpstr>
      <vt:lpstr>dir - dich</vt:lpstr>
      <vt:lpstr>ihm - ihn</vt:lpstr>
      <vt:lpstr>Das waren die wichtigsten Punkte zum PP</vt:lpstr>
      <vt:lpstr>Vielen Dank!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Personalpronomen</dc:title>
  <dc:creator>Therapie KESAL</dc:creator>
  <cp:lastModifiedBy>Therapie KESAL</cp:lastModifiedBy>
  <cp:revision>5</cp:revision>
  <dcterms:created xsi:type="dcterms:W3CDTF">2021-01-28T15:02:38Z</dcterms:created>
  <dcterms:modified xsi:type="dcterms:W3CDTF">2021-01-28T20:11:35Z</dcterms:modified>
</cp:coreProperties>
</file>